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60" r:id="rId5"/>
    <p:sldId id="259" r:id="rId6"/>
    <p:sldId id="261" r:id="rId7"/>
    <p:sldId id="262" r:id="rId8"/>
    <p:sldId id="314" r:id="rId9"/>
    <p:sldId id="308" r:id="rId10"/>
    <p:sldId id="268" r:id="rId11"/>
    <p:sldId id="287" r:id="rId12"/>
    <p:sldId id="263" r:id="rId13"/>
    <p:sldId id="264" r:id="rId14"/>
    <p:sldId id="310" r:id="rId15"/>
    <p:sldId id="280" r:id="rId16"/>
    <p:sldId id="281" r:id="rId17"/>
    <p:sldId id="282" r:id="rId18"/>
    <p:sldId id="283" r:id="rId19"/>
    <p:sldId id="284" r:id="rId20"/>
    <p:sldId id="285" r:id="rId21"/>
    <p:sldId id="286" r:id="rId22"/>
    <p:sldId id="267" r:id="rId23"/>
    <p:sldId id="269" r:id="rId24"/>
    <p:sldId id="270" r:id="rId25"/>
    <p:sldId id="271" r:id="rId26"/>
    <p:sldId id="272" r:id="rId27"/>
    <p:sldId id="273" r:id="rId28"/>
    <p:sldId id="274" r:id="rId29"/>
    <p:sldId id="275" r:id="rId30"/>
    <p:sldId id="311" r:id="rId31"/>
    <p:sldId id="288" r:id="rId32"/>
    <p:sldId id="290" r:id="rId33"/>
    <p:sldId id="276" r:id="rId34"/>
    <p:sldId id="291" r:id="rId35"/>
    <p:sldId id="312" r:id="rId36"/>
    <p:sldId id="302" r:id="rId37"/>
    <p:sldId id="292" r:id="rId38"/>
    <p:sldId id="313" r:id="rId39"/>
    <p:sldId id="277" r:id="rId40"/>
    <p:sldId id="293" r:id="rId41"/>
    <p:sldId id="301" r:id="rId42"/>
    <p:sldId id="304" r:id="rId43"/>
    <p:sldId id="266" r:id="rId44"/>
    <p:sldId id="306" r:id="rId45"/>
    <p:sldId id="298" r:id="rId46"/>
    <p:sldId id="316"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FB6A98-B18D-4989-A8DF-BA585D58EF9C}" v="3" dt="2022-11-10T14:56:04.24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64000" autoAdjust="0"/>
  </p:normalViewPr>
  <p:slideViewPr>
    <p:cSldViewPr snapToGrid="0" snapToObjects="1">
      <p:cViewPr varScale="1">
        <p:scale>
          <a:sx n="24" d="100"/>
          <a:sy n="24" d="100"/>
        </p:scale>
        <p:origin x="1224" y="44"/>
      </p:cViewPr>
      <p:guideLst/>
    </p:cSldViewPr>
  </p:slideViewPr>
  <p:notesTextViewPr>
    <p:cViewPr>
      <p:scale>
        <a:sx n="3" d="2"/>
        <a:sy n="3" d="2"/>
      </p:scale>
      <p:origin x="0" y="0"/>
    </p:cViewPr>
  </p:notesTextViewPr>
  <p:sorterViewPr>
    <p:cViewPr>
      <p:scale>
        <a:sx n="50" d="100"/>
        <a:sy n="50" d="100"/>
      </p:scale>
      <p:origin x="0" y="-13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AAFB6A98-B18D-4989-A8DF-BA585D58EF9C}"/>
    <pc:docChg chg="modSld">
      <pc:chgData name="Mitchell Wand" userId="de9b44c55c049659" providerId="LiveId" clId="{AAFB6A98-B18D-4989-A8DF-BA585D58EF9C}" dt="2022-11-10T14:48:26.318" v="138"/>
      <pc:docMkLst>
        <pc:docMk/>
      </pc:docMkLst>
      <pc:sldChg chg="modNotesTx">
        <pc:chgData name="Mitchell Wand" userId="de9b44c55c049659" providerId="LiveId" clId="{AAFB6A98-B18D-4989-A8DF-BA585D58EF9C}" dt="2022-11-10T14:47:30.581" v="133" actId="20577"/>
        <pc:sldMkLst>
          <pc:docMk/>
          <pc:sldMk cId="0" sldId="256"/>
        </pc:sldMkLst>
      </pc:sldChg>
      <pc:sldChg chg="modNotesTx">
        <pc:chgData name="Mitchell Wand" userId="de9b44c55c049659" providerId="LiveId" clId="{AAFB6A98-B18D-4989-A8DF-BA585D58EF9C}" dt="2022-11-10T14:47:39.853" v="134"/>
        <pc:sldMkLst>
          <pc:docMk/>
          <pc:sldMk cId="0" sldId="257"/>
        </pc:sldMkLst>
      </pc:sldChg>
      <pc:sldChg chg="modSp mod modNotesTx">
        <pc:chgData name="Mitchell Wand" userId="de9b44c55c049659" providerId="LiveId" clId="{AAFB6A98-B18D-4989-A8DF-BA585D58EF9C}" dt="2022-11-10T14:48:26.318" v="138"/>
        <pc:sldMkLst>
          <pc:docMk/>
          <pc:sldMk cId="0" sldId="260"/>
        </pc:sldMkLst>
        <pc:spChg chg="mod">
          <ac:chgData name="Mitchell Wand" userId="de9b44c55c049659" providerId="LiveId" clId="{AAFB6A98-B18D-4989-A8DF-BA585D58EF9C}" dt="2022-11-10T14:48:26.318" v="138"/>
          <ac:spMkLst>
            <pc:docMk/>
            <pc:sldMk cId="0" sldId="260"/>
            <ac:spMk id="147" creationId="{00000000-0000-0000-0000-000000000000}"/>
          </ac:spMkLst>
        </pc:spChg>
      </pc:sldChg>
    </pc:docChg>
  </pc:docChgLst>
  <pc:docChgLst>
    <pc:chgData name="Mitchell Wand" userId="de9b44c55c049659" providerId="LiveId" clId="{96103C40-D1BC-4973-BF46-933FD3C3127B}"/>
    <pc:docChg chg="undo custSel addSld delSld modSld sldOrd">
      <pc:chgData name="Mitchell Wand" userId="de9b44c55c049659" providerId="LiveId" clId="{96103C40-D1BC-4973-BF46-933FD3C3127B}" dt="2022-11-08T21:33:51.232" v="6107" actId="20577"/>
      <pc:docMkLst>
        <pc:docMk/>
      </pc:docMkLst>
      <pc:sldChg chg="addSp delSp modSp mod">
        <pc:chgData name="Mitchell Wand" userId="de9b44c55c049659" providerId="LiveId" clId="{96103C40-D1BC-4973-BF46-933FD3C3127B}" dt="2022-11-08T21:08:22.148" v="5734" actId="20577"/>
        <pc:sldMkLst>
          <pc:docMk/>
          <pc:sldMk cId="0" sldId="257"/>
        </pc:sldMkLst>
        <pc:spChg chg="mod">
          <ac:chgData name="Mitchell Wand" userId="de9b44c55c049659" providerId="LiveId" clId="{96103C40-D1BC-4973-BF46-933FD3C3127B}" dt="2022-11-08T21:08:22.148" v="5734" actId="20577"/>
          <ac:spMkLst>
            <pc:docMk/>
            <pc:sldMk cId="0" sldId="257"/>
            <ac:spMk id="131" creationId="{00000000-0000-0000-0000-000000000000}"/>
          </ac:spMkLst>
        </pc:spChg>
        <pc:picChg chg="add del">
          <ac:chgData name="Mitchell Wand" userId="de9b44c55c049659" providerId="LiveId" clId="{96103C40-D1BC-4973-BF46-933FD3C3127B}" dt="2022-11-08T21:06:37.289" v="5560"/>
          <ac:picMkLst>
            <pc:docMk/>
            <pc:sldMk cId="0" sldId="257"/>
            <ac:picMk id="2050" creationId="{8C0081B9-22C9-BB9B-A7E7-691EC242C785}"/>
          </ac:picMkLst>
        </pc:picChg>
      </pc:sldChg>
      <pc:sldChg chg="modSp mod ord">
        <pc:chgData name="Mitchell Wand" userId="de9b44c55c049659" providerId="LiveId" clId="{96103C40-D1BC-4973-BF46-933FD3C3127B}" dt="2022-11-08T20:51:49.519" v="4692"/>
        <pc:sldMkLst>
          <pc:docMk/>
          <pc:sldMk cId="0" sldId="258"/>
        </pc:sldMkLst>
        <pc:spChg chg="mod">
          <ac:chgData name="Mitchell Wand" userId="de9b44c55c049659" providerId="LiveId" clId="{96103C40-D1BC-4973-BF46-933FD3C3127B}" dt="2022-11-08T20:48:05.937" v="4688" actId="20577"/>
          <ac:spMkLst>
            <pc:docMk/>
            <pc:sldMk cId="0" sldId="258"/>
            <ac:spMk id="133" creationId="{00000000-0000-0000-0000-000000000000}"/>
          </ac:spMkLst>
        </pc:spChg>
        <pc:spChg chg="mod">
          <ac:chgData name="Mitchell Wand" userId="de9b44c55c049659" providerId="LiveId" clId="{96103C40-D1BC-4973-BF46-933FD3C3127B}" dt="2022-11-08T20:47:52.241" v="4686" actId="20577"/>
          <ac:spMkLst>
            <pc:docMk/>
            <pc:sldMk cId="0" sldId="258"/>
            <ac:spMk id="134" creationId="{00000000-0000-0000-0000-000000000000}"/>
          </ac:spMkLst>
        </pc:spChg>
        <pc:spChg chg="mod">
          <ac:chgData name="Mitchell Wand" userId="de9b44c55c049659" providerId="LiveId" clId="{96103C40-D1BC-4973-BF46-933FD3C3127B}" dt="2022-11-08T20:47:10.418" v="4618" actId="20577"/>
          <ac:spMkLst>
            <pc:docMk/>
            <pc:sldMk cId="0" sldId="258"/>
            <ac:spMk id="135" creationId="{00000000-0000-0000-0000-000000000000}"/>
          </ac:spMkLst>
        </pc:spChg>
      </pc:sldChg>
      <pc:sldChg chg="modAnim">
        <pc:chgData name="Mitchell Wand" userId="de9b44c55c049659" providerId="LiveId" clId="{96103C40-D1BC-4973-BF46-933FD3C3127B}" dt="2022-11-08T20:44:48.173" v="4515"/>
        <pc:sldMkLst>
          <pc:docMk/>
          <pc:sldMk cId="0" sldId="259"/>
        </pc:sldMkLst>
      </pc:sldChg>
      <pc:sldChg chg="modSp mod ord modAnim">
        <pc:chgData name="Mitchell Wand" userId="de9b44c55c049659" providerId="LiveId" clId="{96103C40-D1BC-4973-BF46-933FD3C3127B}" dt="2022-11-08T20:51:51.993" v="4694"/>
        <pc:sldMkLst>
          <pc:docMk/>
          <pc:sldMk cId="0" sldId="260"/>
        </pc:sldMkLst>
        <pc:spChg chg="mod">
          <ac:chgData name="Mitchell Wand" userId="de9b44c55c049659" providerId="LiveId" clId="{96103C40-D1BC-4973-BF46-933FD3C3127B}" dt="2022-11-08T20:48:11.384" v="4690" actId="20577"/>
          <ac:spMkLst>
            <pc:docMk/>
            <pc:sldMk cId="0" sldId="260"/>
            <ac:spMk id="145" creationId="{00000000-0000-0000-0000-000000000000}"/>
          </ac:spMkLst>
        </pc:spChg>
        <pc:spChg chg="mod">
          <ac:chgData name="Mitchell Wand" userId="de9b44c55c049659" providerId="LiveId" clId="{96103C40-D1BC-4973-BF46-933FD3C3127B}" dt="2022-11-08T20:45:43.291" v="4579" actId="6549"/>
          <ac:spMkLst>
            <pc:docMk/>
            <pc:sldMk cId="0" sldId="260"/>
            <ac:spMk id="146" creationId="{00000000-0000-0000-0000-000000000000}"/>
          </ac:spMkLst>
        </pc:spChg>
        <pc:spChg chg="mod">
          <ac:chgData name="Mitchell Wand" userId="de9b44c55c049659" providerId="LiveId" clId="{96103C40-D1BC-4973-BF46-933FD3C3127B}" dt="2022-11-08T20:45:13.275" v="4520" actId="20577"/>
          <ac:spMkLst>
            <pc:docMk/>
            <pc:sldMk cId="0" sldId="260"/>
            <ac:spMk id="147" creationId="{00000000-0000-0000-0000-000000000000}"/>
          </ac:spMkLst>
        </pc:spChg>
      </pc:sldChg>
      <pc:sldChg chg="del">
        <pc:chgData name="Mitchell Wand" userId="de9b44c55c049659" providerId="LiveId" clId="{96103C40-D1BC-4973-BF46-933FD3C3127B}" dt="2022-11-08T16:12:09.647" v="2" actId="2696"/>
        <pc:sldMkLst>
          <pc:docMk/>
          <pc:sldMk cId="2761665051" sldId="261"/>
        </pc:sldMkLst>
      </pc:sldChg>
      <pc:sldChg chg="add ord modAnim">
        <pc:chgData name="Mitchell Wand" userId="de9b44c55c049659" providerId="LiveId" clId="{96103C40-D1BC-4973-BF46-933FD3C3127B}" dt="2022-11-08T20:46:23.595" v="4582"/>
        <pc:sldMkLst>
          <pc:docMk/>
          <pc:sldMk cId="2761665051" sldId="261"/>
        </pc:sldMkLst>
      </pc:sldChg>
      <pc:sldChg chg="del">
        <pc:chgData name="Mitchell Wand" userId="de9b44c55c049659" providerId="LiveId" clId="{96103C40-D1BC-4973-BF46-933FD3C3127B}" dt="2022-11-08T16:12:09.647" v="2" actId="2696"/>
        <pc:sldMkLst>
          <pc:docMk/>
          <pc:sldMk cId="815299908" sldId="262"/>
        </pc:sldMkLst>
      </pc:sldChg>
      <pc:sldChg chg="addSp modSp add mod modNotesTx">
        <pc:chgData name="Mitchell Wand" userId="de9b44c55c049659" providerId="LiveId" clId="{96103C40-D1BC-4973-BF46-933FD3C3127B}" dt="2022-11-08T21:10:29.649" v="5745" actId="27636"/>
        <pc:sldMkLst>
          <pc:docMk/>
          <pc:sldMk cId="815299908" sldId="262"/>
        </pc:sldMkLst>
        <pc:spChg chg="mod">
          <ac:chgData name="Mitchell Wand" userId="de9b44c55c049659" providerId="LiveId" clId="{96103C40-D1BC-4973-BF46-933FD3C3127B}" dt="2022-11-08T21:02:20.422" v="5087" actId="20577"/>
          <ac:spMkLst>
            <pc:docMk/>
            <pc:sldMk cId="815299908" sldId="262"/>
            <ac:spMk id="155" creationId="{00000000-0000-0000-0000-000000000000}"/>
          </ac:spMkLst>
        </pc:spChg>
        <pc:spChg chg="mod">
          <ac:chgData name="Mitchell Wand" userId="de9b44c55c049659" providerId="LiveId" clId="{96103C40-D1BC-4973-BF46-933FD3C3127B}" dt="2022-11-08T21:10:29.649" v="5745" actId="27636"/>
          <ac:spMkLst>
            <pc:docMk/>
            <pc:sldMk cId="815299908" sldId="262"/>
            <ac:spMk id="157" creationId="{00000000-0000-0000-0000-000000000000}"/>
          </ac:spMkLst>
        </pc:spChg>
        <pc:picChg chg="add mod">
          <ac:chgData name="Mitchell Wand" userId="de9b44c55c049659" providerId="LiveId" clId="{96103C40-D1BC-4973-BF46-933FD3C3127B}" dt="2022-11-08T21:10:24.971" v="5743" actId="1076"/>
          <ac:picMkLst>
            <pc:docMk/>
            <pc:sldMk cId="815299908" sldId="262"/>
            <ac:picMk id="1026" creationId="{4EBE8FD4-1B61-7454-C70C-FC7135E123CF}"/>
          </ac:picMkLst>
        </pc:picChg>
      </pc:sldChg>
      <pc:sldChg chg="modSp mod">
        <pc:chgData name="Mitchell Wand" userId="de9b44c55c049659" providerId="LiveId" clId="{96103C40-D1BC-4973-BF46-933FD3C3127B}" dt="2022-11-08T17:38:35.550" v="1028" actId="20577"/>
        <pc:sldMkLst>
          <pc:docMk/>
          <pc:sldMk cId="0" sldId="263"/>
        </pc:sldMkLst>
        <pc:spChg chg="mod">
          <ac:chgData name="Mitchell Wand" userId="de9b44c55c049659" providerId="LiveId" clId="{96103C40-D1BC-4973-BF46-933FD3C3127B}" dt="2022-11-08T17:38:35.550" v="1028" actId="20577"/>
          <ac:spMkLst>
            <pc:docMk/>
            <pc:sldMk cId="0" sldId="263"/>
            <ac:spMk id="161" creationId="{00000000-0000-0000-0000-000000000000}"/>
          </ac:spMkLst>
        </pc:spChg>
      </pc:sldChg>
      <pc:sldChg chg="addSp delSp modSp mod delAnim modAnim modNotesTx">
        <pc:chgData name="Mitchell Wand" userId="de9b44c55c049659" providerId="LiveId" clId="{96103C40-D1BC-4973-BF46-933FD3C3127B}" dt="2022-11-08T21:25:32.503" v="6077" actId="20577"/>
        <pc:sldMkLst>
          <pc:docMk/>
          <pc:sldMk cId="0" sldId="264"/>
        </pc:sldMkLst>
        <pc:spChg chg="add mod">
          <ac:chgData name="Mitchell Wand" userId="de9b44c55c049659" providerId="LiveId" clId="{96103C40-D1BC-4973-BF46-933FD3C3127B}" dt="2022-11-08T21:16:58.394" v="5927" actId="1076"/>
          <ac:spMkLst>
            <pc:docMk/>
            <pc:sldMk cId="0" sldId="264"/>
            <ac:spMk id="2" creationId="{C17093FE-7D21-AA8E-AEE0-26F4040997DA}"/>
          </ac:spMkLst>
        </pc:spChg>
        <pc:spChg chg="add mod">
          <ac:chgData name="Mitchell Wand" userId="de9b44c55c049659" providerId="LiveId" clId="{96103C40-D1BC-4973-BF46-933FD3C3127B}" dt="2022-11-08T21:24:12.180" v="5976" actId="207"/>
          <ac:spMkLst>
            <pc:docMk/>
            <pc:sldMk cId="0" sldId="264"/>
            <ac:spMk id="3" creationId="{EC60605A-B21C-C256-7D58-CF6E2974C6B1}"/>
          </ac:spMkLst>
        </pc:spChg>
        <pc:spChg chg="mod">
          <ac:chgData name="Mitchell Wand" userId="de9b44c55c049659" providerId="LiveId" clId="{96103C40-D1BC-4973-BF46-933FD3C3127B}" dt="2022-11-08T21:14:40.812" v="5922" actId="20577"/>
          <ac:spMkLst>
            <pc:docMk/>
            <pc:sldMk cId="0" sldId="264"/>
            <ac:spMk id="166" creationId="{00000000-0000-0000-0000-000000000000}"/>
          </ac:spMkLst>
        </pc:spChg>
        <pc:spChg chg="mod">
          <ac:chgData name="Mitchell Wand" userId="de9b44c55c049659" providerId="LiveId" clId="{96103C40-D1BC-4973-BF46-933FD3C3127B}" dt="2022-11-08T21:18:59.794" v="5936" actId="1076"/>
          <ac:spMkLst>
            <pc:docMk/>
            <pc:sldMk cId="0" sldId="264"/>
            <ac:spMk id="168" creationId="{00000000-0000-0000-0000-000000000000}"/>
          </ac:spMkLst>
        </pc:spChg>
        <pc:picChg chg="del">
          <ac:chgData name="Mitchell Wand" userId="de9b44c55c049659" providerId="LiveId" clId="{96103C40-D1BC-4973-BF46-933FD3C3127B}" dt="2022-11-08T21:18:38.760" v="5933" actId="478"/>
          <ac:picMkLst>
            <pc:docMk/>
            <pc:sldMk cId="0" sldId="264"/>
            <ac:picMk id="173" creationId="{00000000-0000-0000-0000-000000000000}"/>
          </ac:picMkLst>
        </pc:picChg>
        <pc:picChg chg="del mod">
          <ac:chgData name="Mitchell Wand" userId="de9b44c55c049659" providerId="LiveId" clId="{96103C40-D1BC-4973-BF46-933FD3C3127B}" dt="2022-11-08T21:18:35.303" v="5932" actId="478"/>
          <ac:picMkLst>
            <pc:docMk/>
            <pc:sldMk cId="0" sldId="264"/>
            <ac:picMk id="174" creationId="{00000000-0000-0000-0000-000000000000}"/>
          </ac:picMkLst>
        </pc:picChg>
        <pc:picChg chg="add mod">
          <ac:chgData name="Mitchell Wand" userId="de9b44c55c049659" providerId="LiveId" clId="{96103C40-D1BC-4973-BF46-933FD3C3127B}" dt="2022-11-08T21:19:08.155" v="5937" actId="1076"/>
          <ac:picMkLst>
            <pc:docMk/>
            <pc:sldMk cId="0" sldId="264"/>
            <ac:picMk id="3074" creationId="{D4C64B66-3310-FDAF-80C1-3940717DE93E}"/>
          </ac:picMkLst>
        </pc:picChg>
      </pc:sldChg>
      <pc:sldChg chg="addSp delSp modSp mod delAnim modAnim">
        <pc:chgData name="Mitchell Wand" userId="de9b44c55c049659" providerId="LiveId" clId="{96103C40-D1BC-4973-BF46-933FD3C3127B}" dt="2022-11-08T20:40:36.999" v="4405" actId="20577"/>
        <pc:sldMkLst>
          <pc:docMk/>
          <pc:sldMk cId="0" sldId="266"/>
        </pc:sldMkLst>
        <pc:spChg chg="add del mod">
          <ac:chgData name="Mitchell Wand" userId="de9b44c55c049659" providerId="LiveId" clId="{96103C40-D1BC-4973-BF46-933FD3C3127B}" dt="2022-11-08T20:39:57.150" v="4327" actId="478"/>
          <ac:spMkLst>
            <pc:docMk/>
            <pc:sldMk cId="0" sldId="266"/>
            <ac:spMk id="2" creationId="{BFCC271D-84F9-03CF-D3EB-A986D7E2209F}"/>
          </ac:spMkLst>
        </pc:spChg>
        <pc:spChg chg="mod">
          <ac:chgData name="Mitchell Wand" userId="de9b44c55c049659" providerId="LiveId" clId="{96103C40-D1BC-4973-BF46-933FD3C3127B}" dt="2022-11-08T20:40:36.999" v="4405" actId="20577"/>
          <ac:spMkLst>
            <pc:docMk/>
            <pc:sldMk cId="0" sldId="266"/>
            <ac:spMk id="206" creationId="{00000000-0000-0000-0000-000000000000}"/>
          </ac:spMkLst>
        </pc:spChg>
      </pc:sldChg>
      <pc:sldChg chg="modSp mod">
        <pc:chgData name="Mitchell Wand" userId="de9b44c55c049659" providerId="LiveId" clId="{96103C40-D1BC-4973-BF46-933FD3C3127B}" dt="2022-11-08T17:39:30.412" v="1034" actId="20577"/>
        <pc:sldMkLst>
          <pc:docMk/>
          <pc:sldMk cId="0" sldId="267"/>
        </pc:sldMkLst>
        <pc:spChg chg="mod">
          <ac:chgData name="Mitchell Wand" userId="de9b44c55c049659" providerId="LiveId" clId="{96103C40-D1BC-4973-BF46-933FD3C3127B}" dt="2022-11-08T17:39:30.412" v="1034" actId="20577"/>
          <ac:spMkLst>
            <pc:docMk/>
            <pc:sldMk cId="0" sldId="267"/>
            <ac:spMk id="204" creationId="{00000000-0000-0000-0000-000000000000}"/>
          </ac:spMkLst>
        </pc:spChg>
      </pc:sldChg>
      <pc:sldChg chg="del">
        <pc:chgData name="Mitchell Wand" userId="de9b44c55c049659" providerId="LiveId" clId="{96103C40-D1BC-4973-BF46-933FD3C3127B}" dt="2022-11-08T16:17:34.644" v="329" actId="2696"/>
        <pc:sldMkLst>
          <pc:docMk/>
          <pc:sldMk cId="1104113919" sldId="268"/>
        </pc:sldMkLst>
      </pc:sldChg>
      <pc:sldChg chg="add modNotesTx">
        <pc:chgData name="Mitchell Wand" userId="de9b44c55c049659" providerId="LiveId" clId="{96103C40-D1BC-4973-BF46-933FD3C3127B}" dt="2022-11-08T21:11:42.544" v="5760" actId="20577"/>
        <pc:sldMkLst>
          <pc:docMk/>
          <pc:sldMk cId="1104113919" sldId="268"/>
        </pc:sldMkLst>
      </pc:sldChg>
      <pc:sldChg chg="addSp delSp modSp mod modAnim">
        <pc:chgData name="Mitchell Wand" userId="de9b44c55c049659" providerId="LiveId" clId="{96103C40-D1BC-4973-BF46-933FD3C3127B}" dt="2022-11-08T21:29:26.839" v="6084" actId="166"/>
        <pc:sldMkLst>
          <pc:docMk/>
          <pc:sldMk cId="0" sldId="269"/>
        </pc:sldMkLst>
        <pc:spChg chg="add mod ord">
          <ac:chgData name="Mitchell Wand" userId="de9b44c55c049659" providerId="LiveId" clId="{96103C40-D1BC-4973-BF46-933FD3C3127B}" dt="2022-11-08T21:29:26.839" v="6084" actId="166"/>
          <ac:spMkLst>
            <pc:docMk/>
            <pc:sldMk cId="0" sldId="269"/>
            <ac:spMk id="2" creationId="{2FA33BB7-810D-B812-E63D-A1484D4B4C59}"/>
          </ac:spMkLst>
        </pc:spChg>
        <pc:spChg chg="mod">
          <ac:chgData name="Mitchell Wand" userId="de9b44c55c049659" providerId="LiveId" clId="{96103C40-D1BC-4973-BF46-933FD3C3127B}" dt="2022-11-08T17:40:56.371" v="1042" actId="27636"/>
          <ac:spMkLst>
            <pc:docMk/>
            <pc:sldMk cId="0" sldId="269"/>
            <ac:spMk id="245" creationId="{00000000-0000-0000-0000-000000000000}"/>
          </ac:spMkLst>
        </pc:spChg>
        <pc:grpChg chg="mod">
          <ac:chgData name="Mitchell Wand" userId="de9b44c55c049659" providerId="LiveId" clId="{96103C40-D1BC-4973-BF46-933FD3C3127B}" dt="2022-11-08T17:41:06.092" v="1043" actId="1076"/>
          <ac:grpSpMkLst>
            <pc:docMk/>
            <pc:sldMk cId="0" sldId="269"/>
            <ac:grpSpMk id="268" creationId="{00000000-0000-0000-0000-000000000000}"/>
          </ac:grpSpMkLst>
        </pc:grpChg>
        <pc:picChg chg="add del mod">
          <ac:chgData name="Mitchell Wand" userId="de9b44c55c049659" providerId="LiveId" clId="{96103C40-D1BC-4973-BF46-933FD3C3127B}" dt="2022-11-08T21:28:02.468" v="6080"/>
          <ac:picMkLst>
            <pc:docMk/>
            <pc:sldMk cId="0" sldId="269"/>
            <ac:picMk id="4" creationId="{E2DA2A4C-F067-DF1B-7B13-46CAD9811DA6}"/>
          </ac:picMkLst>
        </pc:picChg>
        <pc:picChg chg="add mod">
          <ac:chgData name="Mitchell Wand" userId="de9b44c55c049659" providerId="LiveId" clId="{96103C40-D1BC-4973-BF46-933FD3C3127B}" dt="2022-11-08T21:28:37.431" v="6082" actId="1076"/>
          <ac:picMkLst>
            <pc:docMk/>
            <pc:sldMk cId="0" sldId="269"/>
            <ac:picMk id="5" creationId="{F58331BA-1A68-3D3B-83E2-B7F59AAC07CC}"/>
          </ac:picMkLst>
        </pc:picChg>
        <pc:picChg chg="del">
          <ac:chgData name="Mitchell Wand" userId="de9b44c55c049659" providerId="LiveId" clId="{96103C40-D1BC-4973-BF46-933FD3C3127B}" dt="2022-11-08T21:27:57.574" v="6078" actId="21"/>
          <ac:picMkLst>
            <pc:docMk/>
            <pc:sldMk cId="0" sldId="269"/>
            <ac:picMk id="269" creationId="{00000000-0000-0000-0000-000000000000}"/>
          </ac:picMkLst>
        </pc:picChg>
      </pc:sldChg>
      <pc:sldChg chg="modSp mod">
        <pc:chgData name="Mitchell Wand" userId="de9b44c55c049659" providerId="LiveId" clId="{96103C40-D1BC-4973-BF46-933FD3C3127B}" dt="2022-11-08T17:41:26.696" v="1045" actId="27636"/>
        <pc:sldMkLst>
          <pc:docMk/>
          <pc:sldMk cId="0" sldId="270"/>
        </pc:sldMkLst>
        <pc:spChg chg="mod">
          <ac:chgData name="Mitchell Wand" userId="de9b44c55c049659" providerId="LiveId" clId="{96103C40-D1BC-4973-BF46-933FD3C3127B}" dt="2022-11-08T17:41:26.696" v="1045" actId="27636"/>
          <ac:spMkLst>
            <pc:docMk/>
            <pc:sldMk cId="0" sldId="270"/>
            <ac:spMk id="272" creationId="{00000000-0000-0000-0000-000000000000}"/>
          </ac:spMkLst>
        </pc:spChg>
      </pc:sldChg>
      <pc:sldChg chg="addSp delSp modSp mod modAnim">
        <pc:chgData name="Mitchell Wand" userId="de9b44c55c049659" providerId="LiveId" clId="{96103C40-D1BC-4973-BF46-933FD3C3127B}" dt="2022-11-08T21:32:37.800" v="6098"/>
        <pc:sldMkLst>
          <pc:docMk/>
          <pc:sldMk cId="0" sldId="271"/>
        </pc:sldMkLst>
        <pc:spChg chg="add mod">
          <ac:chgData name="Mitchell Wand" userId="de9b44c55c049659" providerId="LiveId" clId="{96103C40-D1BC-4973-BF46-933FD3C3127B}" dt="2022-11-08T17:44:36.599" v="1109" actId="478"/>
          <ac:spMkLst>
            <pc:docMk/>
            <pc:sldMk cId="0" sldId="271"/>
            <ac:spMk id="3" creationId="{3AA67878-A7ED-6F14-478F-CA2DE0BB69DD}"/>
          </ac:spMkLst>
        </pc:spChg>
        <pc:spChg chg="add mod">
          <ac:chgData name="Mitchell Wand" userId="de9b44c55c049659" providerId="LiveId" clId="{96103C40-D1BC-4973-BF46-933FD3C3127B}" dt="2022-11-08T21:31:51.365" v="6095" actId="1076"/>
          <ac:spMkLst>
            <pc:docMk/>
            <pc:sldMk cId="0" sldId="271"/>
            <ac:spMk id="5" creationId="{17FF5EEC-E6CA-2318-34DE-E9A7E9973F65}"/>
          </ac:spMkLst>
        </pc:spChg>
        <pc:spChg chg="mod">
          <ac:chgData name="Mitchell Wand" userId="de9b44c55c049659" providerId="LiveId" clId="{96103C40-D1BC-4973-BF46-933FD3C3127B}" dt="2022-11-08T17:44:30.146" v="1108" actId="27636"/>
          <ac:spMkLst>
            <pc:docMk/>
            <pc:sldMk cId="0" sldId="271"/>
            <ac:spMk id="286" creationId="{00000000-0000-0000-0000-000000000000}"/>
          </ac:spMkLst>
        </pc:spChg>
        <pc:spChg chg="del">
          <ac:chgData name="Mitchell Wand" userId="de9b44c55c049659" providerId="LiveId" clId="{96103C40-D1BC-4973-BF46-933FD3C3127B}" dt="2022-11-08T17:44:36.599" v="1109" actId="478"/>
          <ac:spMkLst>
            <pc:docMk/>
            <pc:sldMk cId="0" sldId="271"/>
            <ac:spMk id="287" creationId="{00000000-0000-0000-0000-000000000000}"/>
          </ac:spMkLst>
        </pc:spChg>
        <pc:spChg chg="mod">
          <ac:chgData name="Mitchell Wand" userId="de9b44c55c049659" providerId="LiveId" clId="{96103C40-D1BC-4973-BF46-933FD3C3127B}" dt="2022-11-08T21:30:53.025" v="6092" actId="1076"/>
          <ac:spMkLst>
            <pc:docMk/>
            <pc:sldMk cId="0" sldId="271"/>
            <ac:spMk id="302" creationId="{00000000-0000-0000-0000-000000000000}"/>
          </ac:spMkLst>
        </pc:spChg>
        <pc:picChg chg="add mod">
          <ac:chgData name="Mitchell Wand" userId="de9b44c55c049659" providerId="LiveId" clId="{96103C40-D1BC-4973-BF46-933FD3C3127B}" dt="2022-11-08T21:30:38.717" v="6090" actId="167"/>
          <ac:picMkLst>
            <pc:docMk/>
            <pc:sldMk cId="0" sldId="271"/>
            <ac:picMk id="4" creationId="{8E88627C-11D6-58C6-FE22-414F417E1931}"/>
          </ac:picMkLst>
        </pc:picChg>
        <pc:picChg chg="del">
          <ac:chgData name="Mitchell Wand" userId="de9b44c55c049659" providerId="LiveId" clId="{96103C40-D1BC-4973-BF46-933FD3C3127B}" dt="2022-11-08T21:30:09.677" v="6087" actId="478"/>
          <ac:picMkLst>
            <pc:docMk/>
            <pc:sldMk cId="0" sldId="271"/>
            <ac:picMk id="301" creationId="{00000000-0000-0000-0000-000000000000}"/>
          </ac:picMkLst>
        </pc:picChg>
      </pc:sldChg>
      <pc:sldChg chg="modSp add mod ord">
        <pc:chgData name="Mitchell Wand" userId="de9b44c55c049659" providerId="LiveId" clId="{96103C40-D1BC-4973-BF46-933FD3C3127B}" dt="2022-11-08T19:32:09.589" v="1435" actId="20577"/>
        <pc:sldMkLst>
          <pc:docMk/>
          <pc:sldMk cId="2594890108" sldId="276"/>
        </pc:sldMkLst>
        <pc:spChg chg="mod">
          <ac:chgData name="Mitchell Wand" userId="de9b44c55c049659" providerId="LiveId" clId="{96103C40-D1BC-4973-BF46-933FD3C3127B}" dt="2022-11-08T19:32:09.589" v="1435" actId="20577"/>
          <ac:spMkLst>
            <pc:docMk/>
            <pc:sldMk cId="2594890108" sldId="276"/>
            <ac:spMk id="354" creationId="{00000000-0000-0000-0000-000000000000}"/>
          </ac:spMkLst>
        </pc:spChg>
      </pc:sldChg>
      <pc:sldChg chg="del ord">
        <pc:chgData name="Mitchell Wand" userId="de9b44c55c049659" providerId="LiveId" clId="{96103C40-D1BC-4973-BF46-933FD3C3127B}" dt="2022-11-08T17:55:24.850" v="1430" actId="2696"/>
        <pc:sldMkLst>
          <pc:docMk/>
          <pc:sldMk cId="2594890108" sldId="276"/>
        </pc:sldMkLst>
      </pc:sldChg>
      <pc:sldChg chg="modSp mod">
        <pc:chgData name="Mitchell Wand" userId="de9b44c55c049659" providerId="LiveId" clId="{96103C40-D1BC-4973-BF46-933FD3C3127B}" dt="2022-11-08T20:23:31.534" v="3683" actId="20577"/>
        <pc:sldMkLst>
          <pc:docMk/>
          <pc:sldMk cId="0" sldId="277"/>
        </pc:sldMkLst>
        <pc:spChg chg="mod">
          <ac:chgData name="Mitchell Wand" userId="de9b44c55c049659" providerId="LiveId" clId="{96103C40-D1BC-4973-BF46-933FD3C3127B}" dt="2022-11-08T20:23:31.534" v="3683" actId="20577"/>
          <ac:spMkLst>
            <pc:docMk/>
            <pc:sldMk cId="0" sldId="277"/>
            <ac:spMk id="363" creationId="{00000000-0000-0000-0000-000000000000}"/>
          </ac:spMkLst>
        </pc:spChg>
      </pc:sldChg>
      <pc:sldChg chg="del modNotesTx">
        <pc:chgData name="Mitchell Wand" userId="de9b44c55c049659" providerId="LiveId" clId="{96103C40-D1BC-4973-BF46-933FD3C3127B}" dt="2022-11-08T21:09:15.871" v="5736" actId="2696"/>
        <pc:sldMkLst>
          <pc:docMk/>
          <pc:sldMk cId="0" sldId="278"/>
        </pc:sldMkLst>
      </pc:sldChg>
      <pc:sldChg chg="modSp mod">
        <pc:chgData name="Mitchell Wand" userId="de9b44c55c049659" providerId="LiveId" clId="{96103C40-D1BC-4973-BF46-933FD3C3127B}" dt="2022-11-08T16:57:10.356" v="912" actId="20577"/>
        <pc:sldMkLst>
          <pc:docMk/>
          <pc:sldMk cId="552509819" sldId="280"/>
        </pc:sldMkLst>
        <pc:spChg chg="mod">
          <ac:chgData name="Mitchell Wand" userId="de9b44c55c049659" providerId="LiveId" clId="{96103C40-D1BC-4973-BF46-933FD3C3127B}" dt="2022-11-08T16:57:10.356" v="912" actId="20577"/>
          <ac:spMkLst>
            <pc:docMk/>
            <pc:sldMk cId="552509819" sldId="280"/>
            <ac:spMk id="2" creationId="{6FF8F157-4755-E145-A799-0CBEF192CD82}"/>
          </ac:spMkLst>
        </pc:spChg>
      </pc:sldChg>
      <pc:sldChg chg="modSp mod">
        <pc:chgData name="Mitchell Wand" userId="de9b44c55c049659" providerId="LiveId" clId="{96103C40-D1BC-4973-BF46-933FD3C3127B}" dt="2022-11-08T17:37:38.961" v="1015" actId="20577"/>
        <pc:sldMkLst>
          <pc:docMk/>
          <pc:sldMk cId="0" sldId="281"/>
        </pc:sldMkLst>
        <pc:spChg chg="mod">
          <ac:chgData name="Mitchell Wand" userId="de9b44c55c049659" providerId="LiveId" clId="{96103C40-D1BC-4973-BF46-933FD3C3127B}" dt="2022-11-08T17:37:38.961" v="1015" actId="20577"/>
          <ac:spMkLst>
            <pc:docMk/>
            <pc:sldMk cId="0" sldId="281"/>
            <ac:spMk id="152" creationId="{00000000-0000-0000-0000-000000000000}"/>
          </ac:spMkLst>
        </pc:spChg>
      </pc:sldChg>
      <pc:sldChg chg="modSp mod modNotesTx">
        <pc:chgData name="Mitchell Wand" userId="de9b44c55c049659" providerId="LiveId" clId="{96103C40-D1BC-4973-BF46-933FD3C3127B}" dt="2022-11-08T17:37:43.638" v="1017" actId="20577"/>
        <pc:sldMkLst>
          <pc:docMk/>
          <pc:sldMk cId="0" sldId="282"/>
        </pc:sldMkLst>
        <pc:spChg chg="mod">
          <ac:chgData name="Mitchell Wand" userId="de9b44c55c049659" providerId="LiveId" clId="{96103C40-D1BC-4973-BF46-933FD3C3127B}" dt="2022-11-08T17:37:43.638" v="1017" actId="20577"/>
          <ac:spMkLst>
            <pc:docMk/>
            <pc:sldMk cId="0" sldId="282"/>
            <ac:spMk id="5" creationId="{BC587C45-8FAE-8548-B74C-4BA34333E4DA}"/>
          </ac:spMkLst>
        </pc:spChg>
      </pc:sldChg>
      <pc:sldChg chg="modSp mod">
        <pc:chgData name="Mitchell Wand" userId="de9b44c55c049659" providerId="LiveId" clId="{96103C40-D1BC-4973-BF46-933FD3C3127B}" dt="2022-11-08T17:37:48.981" v="1019" actId="20577"/>
        <pc:sldMkLst>
          <pc:docMk/>
          <pc:sldMk cId="0" sldId="283"/>
        </pc:sldMkLst>
        <pc:spChg chg="mod">
          <ac:chgData name="Mitchell Wand" userId="de9b44c55c049659" providerId="LiveId" clId="{96103C40-D1BC-4973-BF46-933FD3C3127B}" dt="2022-11-08T17:37:48.981" v="1019" actId="20577"/>
          <ac:spMkLst>
            <pc:docMk/>
            <pc:sldMk cId="0" sldId="283"/>
            <ac:spMk id="172" creationId="{00000000-0000-0000-0000-000000000000}"/>
          </ac:spMkLst>
        </pc:spChg>
      </pc:sldChg>
      <pc:sldChg chg="modSp mod">
        <pc:chgData name="Mitchell Wand" userId="de9b44c55c049659" providerId="LiveId" clId="{96103C40-D1BC-4973-BF46-933FD3C3127B}" dt="2022-11-08T17:37:54.202" v="1021" actId="20577"/>
        <pc:sldMkLst>
          <pc:docMk/>
          <pc:sldMk cId="0" sldId="284"/>
        </pc:sldMkLst>
        <pc:spChg chg="mod">
          <ac:chgData name="Mitchell Wand" userId="de9b44c55c049659" providerId="LiveId" clId="{96103C40-D1BC-4973-BF46-933FD3C3127B}" dt="2022-11-08T17:37:54.202" v="1021" actId="20577"/>
          <ac:spMkLst>
            <pc:docMk/>
            <pc:sldMk cId="0" sldId="284"/>
            <ac:spMk id="183" creationId="{00000000-0000-0000-0000-000000000000}"/>
          </ac:spMkLst>
        </pc:spChg>
      </pc:sldChg>
      <pc:sldChg chg="modSp mod">
        <pc:chgData name="Mitchell Wand" userId="de9b44c55c049659" providerId="LiveId" clId="{96103C40-D1BC-4973-BF46-933FD3C3127B}" dt="2022-11-08T17:37:59.995" v="1024" actId="20577"/>
        <pc:sldMkLst>
          <pc:docMk/>
          <pc:sldMk cId="0" sldId="285"/>
        </pc:sldMkLst>
        <pc:spChg chg="mod">
          <ac:chgData name="Mitchell Wand" userId="de9b44c55c049659" providerId="LiveId" clId="{96103C40-D1BC-4973-BF46-933FD3C3127B}" dt="2022-11-08T17:37:59.995" v="1024" actId="20577"/>
          <ac:spMkLst>
            <pc:docMk/>
            <pc:sldMk cId="0" sldId="285"/>
            <ac:spMk id="197" creationId="{00000000-0000-0000-0000-000000000000}"/>
          </ac:spMkLst>
        </pc:spChg>
      </pc:sldChg>
      <pc:sldChg chg="modSp mod modNotesTx">
        <pc:chgData name="Mitchell Wand" userId="de9b44c55c049659" providerId="LiveId" clId="{96103C40-D1BC-4973-BF46-933FD3C3127B}" dt="2022-11-08T17:38:05.699" v="1026" actId="20577"/>
        <pc:sldMkLst>
          <pc:docMk/>
          <pc:sldMk cId="4161365394" sldId="286"/>
        </pc:sldMkLst>
        <pc:spChg chg="mod">
          <ac:chgData name="Mitchell Wand" userId="de9b44c55c049659" providerId="LiveId" clId="{96103C40-D1BC-4973-BF46-933FD3C3127B}" dt="2022-11-08T17:38:05.699" v="1026" actId="20577"/>
          <ac:spMkLst>
            <pc:docMk/>
            <pc:sldMk cId="4161365394" sldId="286"/>
            <ac:spMk id="197" creationId="{00000000-0000-0000-0000-000000000000}"/>
          </ac:spMkLst>
        </pc:spChg>
      </pc:sldChg>
      <pc:sldChg chg="addSp modSp add mod chgLayout modNotesTx">
        <pc:chgData name="Mitchell Wand" userId="de9b44c55c049659" providerId="LiveId" clId="{96103C40-D1BC-4973-BF46-933FD3C3127B}" dt="2022-11-08T21:14:14.106" v="5921" actId="20577"/>
        <pc:sldMkLst>
          <pc:docMk/>
          <pc:sldMk cId="40835375" sldId="287"/>
        </pc:sldMkLst>
        <pc:spChg chg="mod ord">
          <ac:chgData name="Mitchell Wand" userId="de9b44c55c049659" providerId="LiveId" clId="{96103C40-D1BC-4973-BF46-933FD3C3127B}" dt="2022-11-08T20:53:39.951" v="4761" actId="700"/>
          <ac:spMkLst>
            <pc:docMk/>
            <pc:sldMk cId="40835375" sldId="287"/>
            <ac:spMk id="2" creationId="{1D4896EC-01D5-1E46-B7BF-A8259F389172}"/>
          </ac:spMkLst>
        </pc:spChg>
        <pc:spChg chg="add mod ord">
          <ac:chgData name="Mitchell Wand" userId="de9b44c55c049659" providerId="LiveId" clId="{96103C40-D1BC-4973-BF46-933FD3C3127B}" dt="2022-11-08T20:53:39.951" v="4761" actId="700"/>
          <ac:spMkLst>
            <pc:docMk/>
            <pc:sldMk cId="40835375" sldId="287"/>
            <ac:spMk id="3" creationId="{3163C965-317B-C7DC-521F-19ACF86F8CED}"/>
          </ac:spMkLst>
        </pc:spChg>
        <pc:spChg chg="mod ord">
          <ac:chgData name="Mitchell Wand" userId="de9b44c55c049659" providerId="LiveId" clId="{96103C40-D1BC-4973-BF46-933FD3C3127B}" dt="2022-11-08T21:12:07.576" v="5772" actId="20577"/>
          <ac:spMkLst>
            <pc:docMk/>
            <pc:sldMk cId="40835375" sldId="287"/>
            <ac:spMk id="4" creationId="{DFC2F76F-2860-2B4C-9F8B-7BB2DB7CF941}"/>
          </ac:spMkLst>
        </pc:spChg>
      </pc:sldChg>
      <pc:sldChg chg="del">
        <pc:chgData name="Mitchell Wand" userId="de9b44c55c049659" providerId="LiveId" clId="{96103C40-D1BC-4973-BF46-933FD3C3127B}" dt="2022-11-08T16:21:37.002" v="572" actId="2696"/>
        <pc:sldMkLst>
          <pc:docMk/>
          <pc:sldMk cId="1854345871" sldId="287"/>
        </pc:sldMkLst>
      </pc:sldChg>
      <pc:sldChg chg="addSp modSp mod modAnim">
        <pc:chgData name="Mitchell Wand" userId="de9b44c55c049659" providerId="LiveId" clId="{96103C40-D1BC-4973-BF46-933FD3C3127B}" dt="2022-11-08T17:53:35.801" v="1394" actId="1076"/>
        <pc:sldMkLst>
          <pc:docMk/>
          <pc:sldMk cId="3799167420" sldId="288"/>
        </pc:sldMkLst>
        <pc:spChg chg="mod">
          <ac:chgData name="Mitchell Wand" userId="de9b44c55c049659" providerId="LiveId" clId="{96103C40-D1BC-4973-BF46-933FD3C3127B}" dt="2022-11-08T17:51:32.973" v="1337" actId="20577"/>
          <ac:spMkLst>
            <pc:docMk/>
            <pc:sldMk cId="3799167420" sldId="288"/>
            <ac:spMk id="2" creationId="{A9E99567-945A-A649-A6D6-B4FE1391686D}"/>
          </ac:spMkLst>
        </pc:spChg>
        <pc:spChg chg="mod">
          <ac:chgData name="Mitchell Wand" userId="de9b44c55c049659" providerId="LiveId" clId="{96103C40-D1BC-4973-BF46-933FD3C3127B}" dt="2022-11-08T17:53:28.157" v="1393" actId="6549"/>
          <ac:spMkLst>
            <pc:docMk/>
            <pc:sldMk cId="3799167420" sldId="288"/>
            <ac:spMk id="4" creationId="{DFB0884D-C5F8-7A45-A1EE-D0FC67BD9897}"/>
          </ac:spMkLst>
        </pc:spChg>
        <pc:spChg chg="add mod">
          <ac:chgData name="Mitchell Wand" userId="de9b44c55c049659" providerId="LiveId" clId="{96103C40-D1BC-4973-BF46-933FD3C3127B}" dt="2022-11-08T17:53:35.801" v="1394" actId="1076"/>
          <ac:spMkLst>
            <pc:docMk/>
            <pc:sldMk cId="3799167420" sldId="288"/>
            <ac:spMk id="5" creationId="{F4D633F4-B8BC-2BFF-CAB4-306DF4BF7289}"/>
          </ac:spMkLst>
        </pc:spChg>
      </pc:sldChg>
      <pc:sldChg chg="modSp mod">
        <pc:chgData name="Mitchell Wand" userId="de9b44c55c049659" providerId="LiveId" clId="{96103C40-D1BC-4973-BF46-933FD3C3127B}" dt="2022-11-08T17:54:10.298" v="1429" actId="20577"/>
        <pc:sldMkLst>
          <pc:docMk/>
          <pc:sldMk cId="2971772488" sldId="290"/>
        </pc:sldMkLst>
        <pc:spChg chg="mod">
          <ac:chgData name="Mitchell Wand" userId="de9b44c55c049659" providerId="LiveId" clId="{96103C40-D1BC-4973-BF46-933FD3C3127B}" dt="2022-11-08T17:54:10.298" v="1429" actId="20577"/>
          <ac:spMkLst>
            <pc:docMk/>
            <pc:sldMk cId="2971772488" sldId="290"/>
            <ac:spMk id="2" creationId="{A9E99567-945A-A649-A6D6-B4FE1391686D}"/>
          </ac:spMkLst>
        </pc:spChg>
      </pc:sldChg>
      <pc:sldChg chg="addSp delSp modSp mod">
        <pc:chgData name="Mitchell Wand" userId="de9b44c55c049659" providerId="LiveId" clId="{96103C40-D1BC-4973-BF46-933FD3C3127B}" dt="2022-11-08T19:33:37.355" v="1483" actId="478"/>
        <pc:sldMkLst>
          <pc:docMk/>
          <pc:sldMk cId="1313669991" sldId="291"/>
        </pc:sldMkLst>
        <pc:spChg chg="mod">
          <ac:chgData name="Mitchell Wand" userId="de9b44c55c049659" providerId="LiveId" clId="{96103C40-D1BC-4973-BF46-933FD3C3127B}" dt="2022-11-08T19:33:22.666" v="1482" actId="20577"/>
          <ac:spMkLst>
            <pc:docMk/>
            <pc:sldMk cId="1313669991" sldId="291"/>
            <ac:spMk id="2" creationId="{A9E99567-945A-A649-A6D6-B4FE1391686D}"/>
          </ac:spMkLst>
        </pc:spChg>
        <pc:spChg chg="add mod">
          <ac:chgData name="Mitchell Wand" userId="de9b44c55c049659" providerId="LiveId" clId="{96103C40-D1BC-4973-BF46-933FD3C3127B}" dt="2022-11-08T19:33:37.355" v="1483" actId="478"/>
          <ac:spMkLst>
            <pc:docMk/>
            <pc:sldMk cId="1313669991" sldId="291"/>
            <ac:spMk id="4" creationId="{F327AC6A-870D-518F-E610-2615307830D0}"/>
          </ac:spMkLst>
        </pc:spChg>
        <pc:spChg chg="del">
          <ac:chgData name="Mitchell Wand" userId="de9b44c55c049659" providerId="LiveId" clId="{96103C40-D1BC-4973-BF46-933FD3C3127B}" dt="2022-11-08T19:33:37.355" v="1483" actId="478"/>
          <ac:spMkLst>
            <pc:docMk/>
            <pc:sldMk cId="1313669991" sldId="291"/>
            <ac:spMk id="6" creationId="{19218ED4-AD2E-BB4D-AF2C-9867BC1C1774}"/>
          </ac:spMkLst>
        </pc:spChg>
      </pc:sldChg>
      <pc:sldChg chg="addSp delSp modSp mod modAnim">
        <pc:chgData name="Mitchell Wand" userId="de9b44c55c049659" providerId="LiveId" clId="{96103C40-D1BC-4973-BF46-933FD3C3127B}" dt="2022-11-08T20:35:12.608" v="4197"/>
        <pc:sldMkLst>
          <pc:docMk/>
          <pc:sldMk cId="0" sldId="293"/>
        </pc:sldMkLst>
        <pc:spChg chg="add mod topLvl">
          <ac:chgData name="Mitchell Wand" userId="de9b44c55c049659" providerId="LiveId" clId="{96103C40-D1BC-4973-BF46-933FD3C3127B}" dt="2022-11-08T20:34:57.671" v="4195" actId="165"/>
          <ac:spMkLst>
            <pc:docMk/>
            <pc:sldMk cId="0" sldId="293"/>
            <ac:spMk id="2" creationId="{A639EA25-7DEC-013A-9C8F-1034871F3165}"/>
          </ac:spMkLst>
        </pc:spChg>
        <pc:spChg chg="add mod topLvl">
          <ac:chgData name="Mitchell Wand" userId="de9b44c55c049659" providerId="LiveId" clId="{96103C40-D1BC-4973-BF46-933FD3C3127B}" dt="2022-11-08T20:34:57.671" v="4195" actId="165"/>
          <ac:spMkLst>
            <pc:docMk/>
            <pc:sldMk cId="0" sldId="293"/>
            <ac:spMk id="4" creationId="{60745EF1-EACC-DB67-3173-CF313BCDBF6D}"/>
          </ac:spMkLst>
        </pc:spChg>
        <pc:spChg chg="mod">
          <ac:chgData name="Mitchell Wand" userId="de9b44c55c049659" providerId="LiveId" clId="{96103C40-D1BC-4973-BF46-933FD3C3127B}" dt="2022-11-08T20:34:40.151" v="4192" actId="1076"/>
          <ac:spMkLst>
            <pc:docMk/>
            <pc:sldMk cId="0" sldId="293"/>
            <ac:spMk id="222" creationId="{00000000-0000-0000-0000-000000000000}"/>
          </ac:spMkLst>
        </pc:spChg>
        <pc:grpChg chg="add del mod">
          <ac:chgData name="Mitchell Wand" userId="de9b44c55c049659" providerId="LiveId" clId="{96103C40-D1BC-4973-BF46-933FD3C3127B}" dt="2022-11-08T20:34:57.671" v="4195" actId="165"/>
          <ac:grpSpMkLst>
            <pc:docMk/>
            <pc:sldMk cId="0" sldId="293"/>
            <ac:grpSpMk id="5" creationId="{3A2A2353-EA57-C104-E814-49492B2E50DF}"/>
          </ac:grpSpMkLst>
        </pc:grpChg>
      </pc:sldChg>
      <pc:sldChg chg="del">
        <pc:chgData name="Mitchell Wand" userId="de9b44c55c049659" providerId="LiveId" clId="{96103C40-D1BC-4973-BF46-933FD3C3127B}" dt="2022-11-08T20:42:14.452" v="4512" actId="2696"/>
        <pc:sldMkLst>
          <pc:docMk/>
          <pc:sldMk cId="0" sldId="300"/>
        </pc:sldMkLst>
      </pc:sldChg>
      <pc:sldChg chg="addSp delSp modSp modAnim">
        <pc:chgData name="Mitchell Wand" userId="de9b44c55c049659" providerId="LiveId" clId="{96103C40-D1BC-4973-BF46-933FD3C3127B}" dt="2022-11-08T20:35:45.981" v="4200"/>
        <pc:sldMkLst>
          <pc:docMk/>
          <pc:sldMk cId="1828064588" sldId="301"/>
        </pc:sldMkLst>
        <pc:spChg chg="mod topLvl">
          <ac:chgData name="Mitchell Wand" userId="de9b44c55c049659" providerId="LiveId" clId="{96103C40-D1BC-4973-BF46-933FD3C3127B}" dt="2022-11-08T20:35:25.114" v="4198" actId="165"/>
          <ac:spMkLst>
            <pc:docMk/>
            <pc:sldMk cId="1828064588" sldId="301"/>
            <ac:spMk id="6" creationId="{2AA2171A-B95C-C091-0507-9634D73A39CC}"/>
          </ac:spMkLst>
        </pc:spChg>
        <pc:spChg chg="mod topLvl">
          <ac:chgData name="Mitchell Wand" userId="de9b44c55c049659" providerId="LiveId" clId="{96103C40-D1BC-4973-BF46-933FD3C3127B}" dt="2022-11-08T20:35:25.114" v="4198" actId="165"/>
          <ac:spMkLst>
            <pc:docMk/>
            <pc:sldMk cId="1828064588" sldId="301"/>
            <ac:spMk id="7" creationId="{E3A7414D-6F00-D68A-5F78-02F7B8A35566}"/>
          </ac:spMkLst>
        </pc:spChg>
        <pc:grpChg chg="add del mod">
          <ac:chgData name="Mitchell Wand" userId="de9b44c55c049659" providerId="LiveId" clId="{96103C40-D1BC-4973-BF46-933FD3C3127B}" dt="2022-11-08T20:35:25.114" v="4198" actId="165"/>
          <ac:grpSpMkLst>
            <pc:docMk/>
            <pc:sldMk cId="1828064588" sldId="301"/>
            <ac:grpSpMk id="5" creationId="{CEB4A6EF-2FC0-DBA4-BF30-B54C7AEF5D29}"/>
          </ac:grpSpMkLst>
        </pc:grpChg>
      </pc:sldChg>
      <pc:sldChg chg="delSp modSp mod ord">
        <pc:chgData name="Mitchell Wand" userId="de9b44c55c049659" providerId="LiveId" clId="{96103C40-D1BC-4973-BF46-933FD3C3127B}" dt="2022-11-08T20:21:42.132" v="3568" actId="1076"/>
        <pc:sldMkLst>
          <pc:docMk/>
          <pc:sldMk cId="3212291515" sldId="302"/>
        </pc:sldMkLst>
        <pc:spChg chg="mod">
          <ac:chgData name="Mitchell Wand" userId="de9b44c55c049659" providerId="LiveId" clId="{96103C40-D1BC-4973-BF46-933FD3C3127B}" dt="2022-11-08T20:20:39.748" v="3561" actId="5793"/>
          <ac:spMkLst>
            <pc:docMk/>
            <pc:sldMk cId="3212291515" sldId="302"/>
            <ac:spMk id="2" creationId="{43DA4458-24F6-F446-96F3-4DF95030A4AD}"/>
          </ac:spMkLst>
        </pc:spChg>
        <pc:spChg chg="del mod">
          <ac:chgData name="Mitchell Wand" userId="de9b44c55c049659" providerId="LiveId" clId="{96103C40-D1BC-4973-BF46-933FD3C3127B}" dt="2022-11-08T20:20:56.605" v="3564" actId="478"/>
          <ac:spMkLst>
            <pc:docMk/>
            <pc:sldMk cId="3212291515" sldId="302"/>
            <ac:spMk id="4" creationId="{99AB75F7-3C56-454D-A9C5-791FE839064A}"/>
          </ac:spMkLst>
        </pc:spChg>
        <pc:spChg chg="mod">
          <ac:chgData name="Mitchell Wand" userId="de9b44c55c049659" providerId="LiveId" clId="{96103C40-D1BC-4973-BF46-933FD3C3127B}" dt="2022-11-08T20:21:42.132" v="3568" actId="1076"/>
          <ac:spMkLst>
            <pc:docMk/>
            <pc:sldMk cId="3212291515" sldId="302"/>
            <ac:spMk id="6" creationId="{4976423B-E78F-124B-8556-A26CC43B69A1}"/>
          </ac:spMkLst>
        </pc:spChg>
        <pc:picChg chg="mod">
          <ac:chgData name="Mitchell Wand" userId="de9b44c55c049659" providerId="LiveId" clId="{96103C40-D1BC-4973-BF46-933FD3C3127B}" dt="2022-11-08T20:21:13.085" v="3567" actId="1076"/>
          <ac:picMkLst>
            <pc:docMk/>
            <pc:sldMk cId="3212291515" sldId="302"/>
            <ac:picMk id="7" creationId="{6269A870-5309-3545-B5D1-E4E7070516D9}"/>
          </ac:picMkLst>
        </pc:picChg>
      </pc:sldChg>
      <pc:sldChg chg="del">
        <pc:chgData name="Mitchell Wand" userId="de9b44c55c049659" providerId="LiveId" clId="{96103C40-D1BC-4973-BF46-933FD3C3127B}" dt="2022-11-08T20:36:27.616" v="4201" actId="2696"/>
        <pc:sldMkLst>
          <pc:docMk/>
          <pc:sldMk cId="0" sldId="303"/>
        </pc:sldMkLst>
      </pc:sldChg>
      <pc:sldChg chg="addSp delSp modSp mod modAnim">
        <pc:chgData name="Mitchell Wand" userId="de9b44c55c049659" providerId="LiveId" clId="{96103C40-D1BC-4973-BF46-933FD3C3127B}" dt="2022-11-08T20:39:15.916" v="4324" actId="20577"/>
        <pc:sldMkLst>
          <pc:docMk/>
          <pc:sldMk cId="126056709" sldId="304"/>
        </pc:sldMkLst>
        <pc:spChg chg="mod">
          <ac:chgData name="Mitchell Wand" userId="de9b44c55c049659" providerId="LiveId" clId="{96103C40-D1BC-4973-BF46-933FD3C3127B}" dt="2022-11-08T20:38:46.158" v="4270" actId="20577"/>
          <ac:spMkLst>
            <pc:docMk/>
            <pc:sldMk cId="126056709" sldId="304"/>
            <ac:spMk id="2" creationId="{44E51F3B-F355-EB4F-926D-C0E1CB396309}"/>
          </ac:spMkLst>
        </pc:spChg>
        <pc:spChg chg="del">
          <ac:chgData name="Mitchell Wand" userId="de9b44c55c049659" providerId="LiveId" clId="{96103C40-D1BC-4973-BF46-933FD3C3127B}" dt="2022-11-08T20:38:53.495" v="4271" actId="478"/>
          <ac:spMkLst>
            <pc:docMk/>
            <pc:sldMk cId="126056709" sldId="304"/>
            <ac:spMk id="3" creationId="{A716A126-65E5-DB49-A7A0-65FD2FEDBF75}"/>
          </ac:spMkLst>
        </pc:spChg>
        <pc:spChg chg="mod">
          <ac:chgData name="Mitchell Wand" userId="de9b44c55c049659" providerId="LiveId" clId="{96103C40-D1BC-4973-BF46-933FD3C3127B}" dt="2022-11-08T20:37:33.854" v="4205" actId="1076"/>
          <ac:spMkLst>
            <pc:docMk/>
            <pc:sldMk cId="126056709" sldId="304"/>
            <ac:spMk id="4" creationId="{32124C87-8E0C-814E-BF12-4F5B4055540E}"/>
          </ac:spMkLst>
        </pc:spChg>
        <pc:spChg chg="add mod">
          <ac:chgData name="Mitchell Wand" userId="de9b44c55c049659" providerId="LiveId" clId="{96103C40-D1BC-4973-BF46-933FD3C3127B}" dt="2022-11-08T20:39:15.916" v="4324" actId="20577"/>
          <ac:spMkLst>
            <pc:docMk/>
            <pc:sldMk cId="126056709" sldId="304"/>
            <ac:spMk id="5" creationId="{1E08015D-93BC-D0B6-A73A-D67F74461F2F}"/>
          </ac:spMkLst>
        </pc:spChg>
        <pc:spChg chg="add mod">
          <ac:chgData name="Mitchell Wand" userId="de9b44c55c049659" providerId="LiveId" clId="{96103C40-D1BC-4973-BF46-933FD3C3127B}" dt="2022-11-08T20:38:53.495" v="4271" actId="478"/>
          <ac:spMkLst>
            <pc:docMk/>
            <pc:sldMk cId="126056709" sldId="304"/>
            <ac:spMk id="8" creationId="{D9312214-1D20-4D6E-E772-909AB75069E9}"/>
          </ac:spMkLst>
        </pc:spChg>
      </pc:sldChg>
      <pc:sldChg chg="del">
        <pc:chgData name="Mitchell Wand" userId="de9b44c55c049659" providerId="LiveId" clId="{96103C40-D1BC-4973-BF46-933FD3C3127B}" dt="2022-11-08T20:36:38.201" v="4202" actId="2696"/>
        <pc:sldMkLst>
          <pc:docMk/>
          <pc:sldMk cId="2212826198" sldId="305"/>
        </pc:sldMkLst>
      </pc:sldChg>
      <pc:sldChg chg="addSp modSp mod modAnim modNotesTx">
        <pc:chgData name="Mitchell Wand" userId="de9b44c55c049659" providerId="LiveId" clId="{96103C40-D1BC-4973-BF46-933FD3C3127B}" dt="2022-11-08T20:42:00.651" v="4511" actId="20577"/>
        <pc:sldMkLst>
          <pc:docMk/>
          <pc:sldMk cId="0" sldId="306"/>
        </pc:sldMkLst>
        <pc:spChg chg="add mod">
          <ac:chgData name="Mitchell Wand" userId="de9b44c55c049659" providerId="LiveId" clId="{96103C40-D1BC-4973-BF46-933FD3C3127B}" dt="2022-11-08T20:41:44.058" v="4464" actId="1076"/>
          <ac:spMkLst>
            <pc:docMk/>
            <pc:sldMk cId="0" sldId="306"/>
            <ac:spMk id="2" creationId="{BA02D691-C9DB-5E21-3DA2-6FD500D8C44A}"/>
          </ac:spMkLst>
        </pc:spChg>
      </pc:sldChg>
      <pc:sldChg chg="del">
        <pc:chgData name="Mitchell Wand" userId="de9b44c55c049659" providerId="LiveId" clId="{96103C40-D1BC-4973-BF46-933FD3C3127B}" dt="2022-11-08T20:42:20.902" v="4513" actId="2696"/>
        <pc:sldMkLst>
          <pc:docMk/>
          <pc:sldMk cId="2823635617" sldId="307"/>
        </pc:sldMkLst>
      </pc:sldChg>
      <pc:sldChg chg="modSp add mod">
        <pc:chgData name="Mitchell Wand" userId="de9b44c55c049659" providerId="LiveId" clId="{96103C40-D1BC-4973-BF46-933FD3C3127B}" dt="2022-11-08T20:56:59.914" v="4866" actId="20577"/>
        <pc:sldMkLst>
          <pc:docMk/>
          <pc:sldMk cId="22435113" sldId="308"/>
        </pc:sldMkLst>
        <pc:spChg chg="mod">
          <ac:chgData name="Mitchell Wand" userId="de9b44c55c049659" providerId="LiveId" clId="{96103C40-D1BC-4973-BF46-933FD3C3127B}" dt="2022-11-08T20:56:59.914" v="4866" actId="20577"/>
          <ac:spMkLst>
            <pc:docMk/>
            <pc:sldMk cId="22435113" sldId="308"/>
            <ac:spMk id="2" creationId="{E4B90FE1-AAC9-DB49-958F-35F87E447664}"/>
          </ac:spMkLst>
        </pc:spChg>
        <pc:spChg chg="mod">
          <ac:chgData name="Mitchell Wand" userId="de9b44c55c049659" providerId="LiveId" clId="{96103C40-D1BC-4973-BF46-933FD3C3127B}" dt="2022-11-08T20:54:56.468" v="4789" actId="27636"/>
          <ac:spMkLst>
            <pc:docMk/>
            <pc:sldMk cId="22435113" sldId="308"/>
            <ac:spMk id="4" creationId="{C7537FBD-FAC6-EB42-B286-483FD564DAFD}"/>
          </ac:spMkLst>
        </pc:spChg>
      </pc:sldChg>
      <pc:sldChg chg="add del">
        <pc:chgData name="Mitchell Wand" userId="de9b44c55c049659" providerId="LiveId" clId="{96103C40-D1BC-4973-BF46-933FD3C3127B}" dt="2022-11-08T16:13:28.928" v="13" actId="2696"/>
        <pc:sldMkLst>
          <pc:docMk/>
          <pc:sldMk cId="3460347151" sldId="308"/>
        </pc:sldMkLst>
      </pc:sldChg>
      <pc:sldChg chg="del">
        <pc:chgData name="Mitchell Wand" userId="de9b44c55c049659" providerId="LiveId" clId="{96103C40-D1BC-4973-BF46-933FD3C3127B}" dt="2022-11-08T16:13:28.928" v="13" actId="2696"/>
        <pc:sldMkLst>
          <pc:docMk/>
          <pc:sldMk cId="601925259" sldId="309"/>
        </pc:sldMkLst>
      </pc:sldChg>
      <pc:sldChg chg="add del">
        <pc:chgData name="Mitchell Wand" userId="de9b44c55c049659" providerId="LiveId" clId="{96103C40-D1BC-4973-BF46-933FD3C3127B}" dt="2022-11-08T20:53:09.767" v="4760" actId="2696"/>
        <pc:sldMkLst>
          <pc:docMk/>
          <pc:sldMk cId="2758447878" sldId="309"/>
        </pc:sldMkLst>
      </pc:sldChg>
      <pc:sldChg chg="addSp modSp mod modAnim">
        <pc:chgData name="Mitchell Wand" userId="de9b44c55c049659" providerId="LiveId" clId="{96103C40-D1BC-4973-BF46-933FD3C3127B}" dt="2022-11-08T16:56:27.967" v="910" actId="20577"/>
        <pc:sldMkLst>
          <pc:docMk/>
          <pc:sldMk cId="545465538" sldId="310"/>
        </pc:sldMkLst>
        <pc:spChg chg="mod">
          <ac:chgData name="Mitchell Wand" userId="de9b44c55c049659" providerId="LiveId" clId="{96103C40-D1BC-4973-BF46-933FD3C3127B}" dt="2022-11-08T16:55:27.545" v="870" actId="20577"/>
          <ac:spMkLst>
            <pc:docMk/>
            <pc:sldMk cId="545465538" sldId="310"/>
            <ac:spMk id="2" creationId="{0BB2DD7C-B8B5-A100-6649-35D653DB6EDF}"/>
          </ac:spMkLst>
        </pc:spChg>
        <pc:spChg chg="add mod">
          <ac:chgData name="Mitchell Wand" userId="de9b44c55c049659" providerId="LiveId" clId="{96103C40-D1BC-4973-BF46-933FD3C3127B}" dt="2022-11-08T16:56:27.967" v="910" actId="20577"/>
          <ac:spMkLst>
            <pc:docMk/>
            <pc:sldMk cId="545465538" sldId="310"/>
            <ac:spMk id="4" creationId="{48D0FA3D-47B9-329B-D7FA-DCAFC69E5906}"/>
          </ac:spMkLst>
        </pc:spChg>
      </pc:sldChg>
      <pc:sldChg chg="addSp delSp modSp new del mod chgLayout">
        <pc:chgData name="Mitchell Wand" userId="de9b44c55c049659" providerId="LiveId" clId="{96103C40-D1BC-4973-BF46-933FD3C3127B}" dt="2022-11-08T16:49:26.593" v="575" actId="2696"/>
        <pc:sldMkLst>
          <pc:docMk/>
          <pc:sldMk cId="145293093" sldId="311"/>
        </pc:sldMkLst>
        <pc:spChg chg="mod ord">
          <ac:chgData name="Mitchell Wand" userId="de9b44c55c049659" providerId="LiveId" clId="{96103C40-D1BC-4973-BF46-933FD3C3127B}" dt="2022-11-08T16:19:38.962" v="496" actId="700"/>
          <ac:spMkLst>
            <pc:docMk/>
            <pc:sldMk cId="145293093" sldId="311"/>
            <ac:spMk id="2" creationId="{12F68B4B-E4AB-1EA8-6A56-FC73A28D0CCD}"/>
          </ac:spMkLst>
        </pc:spChg>
        <pc:spChg chg="del">
          <ac:chgData name="Mitchell Wand" userId="de9b44c55c049659" providerId="LiveId" clId="{96103C40-D1BC-4973-BF46-933FD3C3127B}" dt="2022-11-08T16:19:38.962" v="496" actId="700"/>
          <ac:spMkLst>
            <pc:docMk/>
            <pc:sldMk cId="145293093" sldId="311"/>
            <ac:spMk id="3" creationId="{2640AB46-3695-76D9-3A7B-6AEF408C5A43}"/>
          </ac:spMkLst>
        </pc:spChg>
        <pc:spChg chg="mod ord">
          <ac:chgData name="Mitchell Wand" userId="de9b44c55c049659" providerId="LiveId" clId="{96103C40-D1BC-4973-BF46-933FD3C3127B}" dt="2022-11-08T16:23:56.355" v="574" actId="21"/>
          <ac:spMkLst>
            <pc:docMk/>
            <pc:sldMk cId="145293093" sldId="311"/>
            <ac:spMk id="4" creationId="{FB58E72B-EFF0-DE64-084E-79B402B7FCE6}"/>
          </ac:spMkLst>
        </pc:spChg>
        <pc:spChg chg="add mod ord">
          <ac:chgData name="Mitchell Wand" userId="de9b44c55c049659" providerId="LiveId" clId="{96103C40-D1BC-4973-BF46-933FD3C3127B}" dt="2022-11-08T16:19:38.962" v="496" actId="700"/>
          <ac:spMkLst>
            <pc:docMk/>
            <pc:sldMk cId="145293093" sldId="311"/>
            <ac:spMk id="5" creationId="{445BAC75-C576-92A0-D19A-D2AC4162C44D}"/>
          </ac:spMkLst>
        </pc:spChg>
      </pc:sldChg>
      <pc:sldChg chg="addSp delSp modSp new mod chgLayout">
        <pc:chgData name="Mitchell Wand" userId="de9b44c55c049659" providerId="LiveId" clId="{96103C40-D1BC-4973-BF46-933FD3C3127B}" dt="2022-11-08T21:33:51.232" v="6107" actId="20577"/>
        <pc:sldMkLst>
          <pc:docMk/>
          <pc:sldMk cId="785583711" sldId="311"/>
        </pc:sldMkLst>
        <pc:spChg chg="mod ord">
          <ac:chgData name="Mitchell Wand" userId="de9b44c55c049659" providerId="LiveId" clId="{96103C40-D1BC-4973-BF46-933FD3C3127B}" dt="2022-11-08T21:33:51.232" v="6107" actId="20577"/>
          <ac:spMkLst>
            <pc:docMk/>
            <pc:sldMk cId="785583711" sldId="311"/>
            <ac:spMk id="2" creationId="{77B49D19-3787-E2A6-F56A-846C6CCC8526}"/>
          </ac:spMkLst>
        </pc:spChg>
        <pc:spChg chg="mod ord">
          <ac:chgData name="Mitchell Wand" userId="de9b44c55c049659" providerId="LiveId" clId="{96103C40-D1BC-4973-BF46-933FD3C3127B}" dt="2022-11-08T17:50:13.196" v="1326" actId="20577"/>
          <ac:spMkLst>
            <pc:docMk/>
            <pc:sldMk cId="785583711" sldId="311"/>
            <ac:spMk id="3" creationId="{E2107AB7-455D-3A5F-17C4-DD392607D27B}"/>
          </ac:spMkLst>
        </pc:spChg>
        <pc:spChg chg="del">
          <ac:chgData name="Mitchell Wand" userId="de9b44c55c049659" providerId="LiveId" clId="{96103C40-D1BC-4973-BF46-933FD3C3127B}" dt="2022-11-08T17:47:57.921" v="1316" actId="700"/>
          <ac:spMkLst>
            <pc:docMk/>
            <pc:sldMk cId="785583711" sldId="311"/>
            <ac:spMk id="4" creationId="{875A7807-ED85-D92C-139F-141F90C0D725}"/>
          </ac:spMkLst>
        </pc:spChg>
        <pc:spChg chg="add del mod ord">
          <ac:chgData name="Mitchell Wand" userId="de9b44c55c049659" providerId="LiveId" clId="{96103C40-D1BC-4973-BF46-933FD3C3127B}" dt="2022-11-08T17:48:45.301" v="1317" actId="21"/>
          <ac:spMkLst>
            <pc:docMk/>
            <pc:sldMk cId="785583711" sldId="311"/>
            <ac:spMk id="5" creationId="{C8535870-2A49-DC40-06DE-D8376C051E3C}"/>
          </ac:spMkLst>
        </pc:spChg>
        <pc:spChg chg="add del mod">
          <ac:chgData name="Mitchell Wand" userId="de9b44c55c049659" providerId="LiveId" clId="{96103C40-D1BC-4973-BF46-933FD3C3127B}" dt="2022-11-08T17:48:49.112" v="1319"/>
          <ac:spMkLst>
            <pc:docMk/>
            <pc:sldMk cId="785583711" sldId="311"/>
            <ac:spMk id="6" creationId="{8C4E6274-EFE6-01DB-7AA2-13FA762E2554}"/>
          </ac:spMkLst>
        </pc:spChg>
        <pc:picChg chg="add del mod">
          <ac:chgData name="Mitchell Wand" userId="de9b44c55c049659" providerId="LiveId" clId="{96103C40-D1BC-4973-BF46-933FD3C3127B}" dt="2022-11-08T17:49:45.001" v="1322" actId="478"/>
          <ac:picMkLst>
            <pc:docMk/>
            <pc:sldMk cId="785583711" sldId="311"/>
            <ac:picMk id="8" creationId="{DD5250B9-EE18-B2F2-A25C-81B9398BC3FC}"/>
          </ac:picMkLst>
        </pc:picChg>
        <pc:picChg chg="add mod">
          <ac:chgData name="Mitchell Wand" userId="de9b44c55c049659" providerId="LiveId" clId="{96103C40-D1BC-4973-BF46-933FD3C3127B}" dt="2022-11-08T17:50:09.559" v="1324" actId="1076"/>
          <ac:picMkLst>
            <pc:docMk/>
            <pc:sldMk cId="785583711" sldId="311"/>
            <ac:picMk id="10" creationId="{F50B0895-0402-5519-DDE9-AA6C17771A27}"/>
          </ac:picMkLst>
        </pc:picChg>
      </pc:sldChg>
      <pc:sldChg chg="modSp add del mod">
        <pc:chgData name="Mitchell Wand" userId="de9b44c55c049659" providerId="LiveId" clId="{96103C40-D1BC-4973-BF46-933FD3C3127B}" dt="2022-11-08T19:41:53.093" v="1801" actId="2696"/>
        <pc:sldMkLst>
          <pc:docMk/>
          <pc:sldMk cId="2377158322" sldId="312"/>
        </pc:sldMkLst>
        <pc:spChg chg="mod">
          <ac:chgData name="Mitchell Wand" userId="de9b44c55c049659" providerId="LiveId" clId="{96103C40-D1BC-4973-BF46-933FD3C3127B}" dt="2022-11-08T19:41:05.512" v="1800" actId="20577"/>
          <ac:spMkLst>
            <pc:docMk/>
            <pc:sldMk cId="2377158322" sldId="312"/>
            <ac:spMk id="4" creationId="{99AB75F7-3C56-454D-A9C5-791FE839064A}"/>
          </ac:spMkLst>
        </pc:spChg>
      </pc:sldChg>
      <pc:sldChg chg="delSp modSp add mod ord modNotesTx">
        <pc:chgData name="Mitchell Wand" userId="de9b44c55c049659" providerId="LiveId" clId="{96103C40-D1BC-4973-BF46-933FD3C3127B}" dt="2022-11-08T20:20:15.948" v="3540" actId="20577"/>
        <pc:sldMkLst>
          <pc:docMk/>
          <pc:sldMk cId="3926643317" sldId="312"/>
        </pc:sldMkLst>
        <pc:spChg chg="mod">
          <ac:chgData name="Mitchell Wand" userId="de9b44c55c049659" providerId="LiveId" clId="{96103C40-D1BC-4973-BF46-933FD3C3127B}" dt="2022-11-08T20:20:03.709" v="3539" actId="20577"/>
          <ac:spMkLst>
            <pc:docMk/>
            <pc:sldMk cId="3926643317" sldId="312"/>
            <ac:spMk id="2" creationId="{43DA4458-24F6-F446-96F3-4DF95030A4AD}"/>
          </ac:spMkLst>
        </pc:spChg>
        <pc:spChg chg="mod">
          <ac:chgData name="Mitchell Wand" userId="de9b44c55c049659" providerId="LiveId" clId="{96103C40-D1BC-4973-BF46-933FD3C3127B}" dt="2022-11-08T20:17:25.192" v="3333" actId="120"/>
          <ac:spMkLst>
            <pc:docMk/>
            <pc:sldMk cId="3926643317" sldId="312"/>
            <ac:spMk id="3" creationId="{87546231-7BB0-EF49-A126-8BA09ED06098}"/>
          </ac:spMkLst>
        </pc:spChg>
        <pc:spChg chg="mod">
          <ac:chgData name="Mitchell Wand" userId="de9b44c55c049659" providerId="LiveId" clId="{96103C40-D1BC-4973-BF46-933FD3C3127B}" dt="2022-11-08T20:12:25.008" v="3219" actId="20577"/>
          <ac:spMkLst>
            <pc:docMk/>
            <pc:sldMk cId="3926643317" sldId="312"/>
            <ac:spMk id="4" creationId="{99AB75F7-3C56-454D-A9C5-791FE839064A}"/>
          </ac:spMkLst>
        </pc:spChg>
        <pc:spChg chg="mod">
          <ac:chgData name="Mitchell Wand" userId="de9b44c55c049659" providerId="LiveId" clId="{96103C40-D1BC-4973-BF46-933FD3C3127B}" dt="2022-11-08T19:53:45.734" v="2070" actId="1076"/>
          <ac:spMkLst>
            <pc:docMk/>
            <pc:sldMk cId="3926643317" sldId="312"/>
            <ac:spMk id="6" creationId="{4976423B-E78F-124B-8556-A26CC43B69A1}"/>
          </ac:spMkLst>
        </pc:spChg>
        <pc:picChg chg="del">
          <ac:chgData name="Mitchell Wand" userId="de9b44c55c049659" providerId="LiveId" clId="{96103C40-D1BC-4973-BF46-933FD3C3127B}" dt="2022-11-08T19:53:38.202" v="2069" actId="478"/>
          <ac:picMkLst>
            <pc:docMk/>
            <pc:sldMk cId="3926643317" sldId="312"/>
            <ac:picMk id="7" creationId="{6269A870-5309-3545-B5D1-E4E7070516D9}"/>
          </ac:picMkLst>
        </pc:picChg>
      </pc:sldChg>
      <pc:sldChg chg="addSp modSp add mod modAnim modNotesTx">
        <pc:chgData name="Mitchell Wand" userId="de9b44c55c049659" providerId="LiveId" clId="{96103C40-D1BC-4973-BF46-933FD3C3127B}" dt="2022-11-08T20:30:38.973" v="4055" actId="20577"/>
        <pc:sldMkLst>
          <pc:docMk/>
          <pc:sldMk cId="1482529099" sldId="313"/>
        </pc:sldMkLst>
        <pc:spChg chg="add mod">
          <ac:chgData name="Mitchell Wand" userId="de9b44c55c049659" providerId="LiveId" clId="{96103C40-D1BC-4973-BF46-933FD3C3127B}" dt="2022-11-08T20:28:21.449" v="3752" actId="1076"/>
          <ac:spMkLst>
            <pc:docMk/>
            <pc:sldMk cId="1482529099" sldId="313"/>
            <ac:spMk id="2" creationId="{52045086-6160-E38F-D2E3-9232556DF85A}"/>
          </ac:spMkLst>
        </pc:spChg>
        <pc:spChg chg="add mod">
          <ac:chgData name="Mitchell Wand" userId="de9b44c55c049659" providerId="LiveId" clId="{96103C40-D1BC-4973-BF46-933FD3C3127B}" dt="2022-11-08T20:29:02.491" v="3756" actId="208"/>
          <ac:spMkLst>
            <pc:docMk/>
            <pc:sldMk cId="1482529099" sldId="313"/>
            <ac:spMk id="3" creationId="{E4D4AF2A-CC88-0C02-1846-0FC3327A9D30}"/>
          </ac:spMkLst>
        </pc:spChg>
        <pc:spChg chg="mod">
          <ac:chgData name="Mitchell Wand" userId="de9b44c55c049659" providerId="LiveId" clId="{96103C40-D1BC-4973-BF46-933FD3C3127B}" dt="2022-11-08T20:26:16.026" v="3717" actId="20577"/>
          <ac:spMkLst>
            <pc:docMk/>
            <pc:sldMk cId="1482529099" sldId="313"/>
            <ac:spMk id="145" creationId="{00000000-0000-0000-0000-000000000000}"/>
          </ac:spMkLst>
        </pc:spChg>
        <pc:spChg chg="mod">
          <ac:chgData name="Mitchell Wand" userId="de9b44c55c049659" providerId="LiveId" clId="{96103C40-D1BC-4973-BF46-933FD3C3127B}" dt="2022-11-08T20:26:21.248" v="3718" actId="20577"/>
          <ac:spMkLst>
            <pc:docMk/>
            <pc:sldMk cId="1482529099" sldId="313"/>
            <ac:spMk id="146" creationId="{00000000-0000-0000-0000-000000000000}"/>
          </ac:spMkLst>
        </pc:spChg>
        <pc:spChg chg="mod">
          <ac:chgData name="Mitchell Wand" userId="de9b44c55c049659" providerId="LiveId" clId="{96103C40-D1BC-4973-BF46-933FD3C3127B}" dt="2022-11-08T20:27:00.788" v="3721" actId="207"/>
          <ac:spMkLst>
            <pc:docMk/>
            <pc:sldMk cId="1482529099" sldId="313"/>
            <ac:spMk id="147" creationId="{00000000-0000-0000-0000-000000000000}"/>
          </ac:spMkLst>
        </pc:spChg>
      </pc:sldChg>
      <pc:sldChg chg="modSp new del mod">
        <pc:chgData name="Mitchell Wand" userId="de9b44c55c049659" providerId="LiveId" clId="{96103C40-D1BC-4973-BF46-933FD3C3127B}" dt="2022-11-08T20:32:17.667" v="4117" actId="2696"/>
        <pc:sldMkLst>
          <pc:docMk/>
          <pc:sldMk cId="2115044512" sldId="314"/>
        </pc:sldMkLst>
        <pc:spChg chg="mod">
          <ac:chgData name="Mitchell Wand" userId="de9b44c55c049659" providerId="LiveId" clId="{96103C40-D1BC-4973-BF46-933FD3C3127B}" dt="2022-11-08T20:32:12.750" v="4116" actId="20577"/>
          <ac:spMkLst>
            <pc:docMk/>
            <pc:sldMk cId="2115044512" sldId="314"/>
            <ac:spMk id="2" creationId="{28F3A87C-249E-9796-11C5-5E647A8F1E8D}"/>
          </ac:spMkLst>
        </pc:spChg>
      </pc:sldChg>
      <pc:sldChg chg="modSp add mod ord modNotesTx">
        <pc:chgData name="Mitchell Wand" userId="de9b44c55c049659" providerId="LiveId" clId="{96103C40-D1BC-4973-BF46-933FD3C3127B}" dt="2022-11-08T21:11:02.969" v="5752" actId="20577"/>
        <pc:sldMkLst>
          <pc:docMk/>
          <pc:sldMk cId="2343335372" sldId="314"/>
        </pc:sldMkLst>
        <pc:spChg chg="mod">
          <ac:chgData name="Mitchell Wand" userId="de9b44c55c049659" providerId="LiveId" clId="{96103C40-D1BC-4973-BF46-933FD3C3127B}" dt="2022-11-08T21:09:41.728" v="5741" actId="20577"/>
          <ac:spMkLst>
            <pc:docMk/>
            <pc:sldMk cId="2343335372" sldId="314"/>
            <ac:spMk id="2" creationId="{E4B90FE1-AAC9-DB49-958F-35F87E447664}"/>
          </ac:spMkLst>
        </pc:spChg>
        <pc:spChg chg="mod">
          <ac:chgData name="Mitchell Wand" userId="de9b44c55c049659" providerId="LiveId" clId="{96103C40-D1BC-4973-BF46-933FD3C3127B}" dt="2022-11-08T21:11:02.969" v="5752" actId="20577"/>
          <ac:spMkLst>
            <pc:docMk/>
            <pc:sldMk cId="2343335372" sldId="314"/>
            <ac:spMk id="4" creationId="{C7537FBD-FAC6-EB42-B286-483FD564DAFD}"/>
          </ac:spMkLst>
        </pc:spChg>
      </pc:sldChg>
      <pc:sldChg chg="modSp new del mod">
        <pc:chgData name="Mitchell Wand" userId="de9b44c55c049659" providerId="LiveId" clId="{96103C40-D1BC-4973-BF46-933FD3C3127B}" dt="2022-11-08T21:09:28.520" v="5737" actId="2696"/>
        <pc:sldMkLst>
          <pc:docMk/>
          <pc:sldMk cId="2653124937" sldId="315"/>
        </pc:sldMkLst>
        <pc:spChg chg="mod">
          <ac:chgData name="Mitchell Wand" userId="de9b44c55c049659" providerId="LiveId" clId="{96103C40-D1BC-4973-BF46-933FD3C3127B}" dt="2022-11-08T20:59:43.726" v="5004" actId="20577"/>
          <ac:spMkLst>
            <pc:docMk/>
            <pc:sldMk cId="2653124937" sldId="315"/>
            <ac:spMk id="2" creationId="{A32BCE7C-3071-337A-847C-3DE5A98BB802}"/>
          </ac:spMkLst>
        </pc:spChg>
      </pc:sldChg>
      <pc:sldChg chg="add">
        <pc:chgData name="Mitchell Wand" userId="de9b44c55c049659" providerId="LiveId" clId="{96103C40-D1BC-4973-BF46-933FD3C3127B}" dt="2022-11-08T21:09:12" v="5735"/>
        <pc:sldMkLst>
          <pc:docMk/>
          <pc:sldMk cId="891235968" sldId="31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1143000" y="685800"/>
            <a:ext cx="4572000" cy="3429000"/>
          </a:xfrm>
          <a:prstGeom prst="rect">
            <a:avLst/>
          </a:prstGeom>
        </p:spPr>
        <p:txBody>
          <a:bodyPr/>
          <a:lstStyle/>
          <a:p>
            <a:endParaRPr/>
          </a:p>
        </p:txBody>
      </p:sp>
      <p:sp>
        <p:nvSpPr>
          <p:cNvPr id="121" name="Shape 1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Shape 126"/>
          <p:cNvSpPr>
            <a:spLocks noGrp="1" noRot="1" noChangeAspect="1"/>
          </p:cNvSpPr>
          <p:nvPr>
            <p:ph type="sldImg"/>
          </p:nvPr>
        </p:nvSpPr>
        <p:spPr>
          <a:xfrm>
            <a:off x="381000" y="685800"/>
            <a:ext cx="6096000" cy="3429000"/>
          </a:xfrm>
          <a:prstGeom prst="rect">
            <a:avLst/>
          </a:prstGeom>
        </p:spPr>
        <p:txBody>
          <a:bodyPr/>
          <a:lstStyle/>
          <a:p>
            <a:endParaRPr/>
          </a:p>
        </p:txBody>
      </p:sp>
      <p:sp>
        <p:nvSpPr>
          <p:cNvPr id="127" name="Shape 127"/>
          <p:cNvSpPr>
            <a:spLocks noGrp="1"/>
          </p:cNvSpPr>
          <p:nvPr>
            <p:ph type="body" sz="quarter" idx="1"/>
          </p:nvPr>
        </p:nvSpPr>
        <p:spPr>
          <a:prstGeom prst="rect">
            <a:avLst/>
          </a:prstGeom>
        </p:spPr>
        <p:txBody>
          <a:bodyPr/>
          <a:lstStyle/>
          <a:p>
            <a:r>
              <a:rPr lang="en-US" dirty="0"/>
              <a:t>WARNING:  THESE SCRIPTS ARE NO LONGER SYNCHRONIZED WITH THE SLIDES.  YOU SHOULD REVIEW THEM!</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good place to start with determine what to do about security in a particular application is to consider the common security risks for that kind of application.</a:t>
            </a:r>
          </a:p>
          <a:p>
            <a:endParaRPr lang="en-US" dirty="0"/>
          </a:p>
          <a:p>
            <a:r>
              <a:rPr lang="en-US" dirty="0"/>
              <a:t>In the context of web apps, the trade group OWASP maintains a top-ten ranking based on their severity and frequency. Here are the top 5. We will discuss some of these specific vulnerabilities, and strategies that you can use to defend against them.</a:t>
            </a:r>
          </a:p>
        </p:txBody>
      </p:sp>
    </p:spTree>
    <p:extLst>
      <p:ext uri="{BB962C8B-B14F-4D97-AF65-F5344CB8AC3E}">
        <p14:creationId xmlns:p14="http://schemas.microsoft.com/office/powerpoint/2010/main" val="1357042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threats (mostly, but not entirely, aligned with the OWASP list on the preceding slide; sorry about that).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Here’s a broad category of threat</a:t>
            </a:r>
            <a:r>
              <a:rPr lang="en-US" sz="2200" dirty="0">
                <a:effectLst/>
                <a:latin typeface="+mn-lt"/>
                <a:ea typeface="+mn-ea"/>
                <a:cs typeface="+mn-cs"/>
                <a:sym typeface="Helvetica Neue"/>
              </a:rPr>
              <a:t>: Code that can be controlled by user (e.g. code that runs on a user’s device). Since we can’t trust the user’s runtime (browser, OS, CPU) to faithfully execute exactly our code (and to keep it confidential!), we shouldn’t trust that some authentication code goes in code that runs in a user’s browser.</a:t>
            </a:r>
          </a:p>
        </p:txBody>
      </p:sp>
    </p:spTree>
    <p:extLst>
      <p:ext uri="{BB962C8B-B14F-4D97-AF65-F5344CB8AC3E}">
        <p14:creationId xmlns:p14="http://schemas.microsoft.com/office/powerpoint/2010/main" val="22398263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general fix to this is to move that sensitive code into our backend, which we should, hopefully, trust to faithfully execute the code.</a:t>
            </a:r>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really really really should not trust that anything that is distributed in the application that is supplied along with the application. For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The big threat here is that we must implicitly be providing all users with the same access to our database/third party service. Our frontend might try to restrict what data the user can access, but because the user can also use these credentials to directly connect to our database, they will have the power to do whatever is permitted for those credentials.</a:t>
            </a:r>
          </a:p>
        </p:txBody>
      </p:sp>
    </p:spTree>
    <p:extLst>
      <p:ext uri="{BB962C8B-B14F-4D97-AF65-F5344CB8AC3E}">
        <p14:creationId xmlns:p14="http://schemas.microsoft.com/office/powerpoint/2010/main" val="68969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might not trust.</a:t>
            </a:r>
          </a:p>
          <a:p>
            <a:endParaRPr lang="en-US" dirty="0"/>
          </a:p>
          <a:p>
            <a:r>
              <a:rPr lang="en-US" dirty="0"/>
              <a:t>Here is a pop-culture reference from XKCD that makes jest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concrete example of how this threat can be realized in a common web app, even one that doesn’t use a database. (remind of purpose of transcript server ,what this graphic shows – the transcript API and the “fetch transcript” API endpoint)</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Click build: We’ll see how it is possible for a malicious attacker to create a link to our own rest example transcript server that, when accessed, shows content that we (the authors of the transcript server) did not intend</a:t>
            </a:r>
          </a:p>
        </p:txBody>
      </p:sp>
    </p:spTree>
    <p:extLst>
      <p:ext uri="{BB962C8B-B14F-4D97-AF65-F5344CB8AC3E}">
        <p14:creationId xmlns:p14="http://schemas.microsoft.com/office/powerpoint/2010/main" val="3966105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semester, we wrote our implementation of the transcript API using the “</a:t>
            </a:r>
            <a:r>
              <a:rPr lang="en-US" dirty="0" err="1"/>
              <a:t>tsoa</a:t>
            </a:r>
            <a:r>
              <a:rPr lang="en-US" dirty="0"/>
              <a:t>” library, which, among other things, effectively prevents XSS attacks against it. So, for our purposes in this example, let’s look at the baseline code that we’ve used in the past, that doesn’t use </a:t>
            </a:r>
            <a:r>
              <a:rPr lang="en-US" dirty="0" err="1"/>
              <a:t>OpenAPI</a:t>
            </a:r>
            <a:r>
              <a:rPr lang="en-US" dirty="0"/>
              <a:t> and code generation to create the API implementation, and instead is directly implemented in the code snippet on the right.</a:t>
            </a:r>
          </a:p>
          <a:p>
            <a:br>
              <a:rPr lang="en-US" dirty="0"/>
            </a:br>
            <a:r>
              <a:rPr lang="en-US" dirty="0"/>
              <a:t>Let’s step through what this code does: read the ID from the </a:t>
            </a:r>
            <a:r>
              <a:rPr lang="en-US" dirty="0" err="1"/>
              <a:t>Url</a:t>
            </a:r>
            <a:r>
              <a:rPr lang="en-US" dirty="0"/>
              <a:t> parameter, then retrieve the relevant transcript. If no transcript is found, we return an error, and if not, we return the transcript.</a:t>
            </a:r>
          </a:p>
        </p:txBody>
      </p:sp>
    </p:spTree>
    <p:extLst>
      <p:ext uri="{BB962C8B-B14F-4D97-AF65-F5344CB8AC3E}">
        <p14:creationId xmlns:p14="http://schemas.microsoft.com/office/powerpoint/2010/main" val="1979526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highlighted here - notice that there is a user input (the student ID) that flows directly into the response. This is a </a:t>
            </a:r>
            <a:r>
              <a:rPr lang="en-US" dirty="0" err="1"/>
              <a:t>vulnerabiltity</a:t>
            </a:r>
            <a:endParaRPr lang="en-US" dirty="0"/>
          </a:p>
        </p:txBody>
      </p:sp>
    </p:spTree>
    <p:extLst>
      <p:ext uri="{BB962C8B-B14F-4D97-AF65-F5344CB8AC3E}">
        <p14:creationId xmlns:p14="http://schemas.microsoft.com/office/powerpoint/2010/main" val="2018569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instead of submitting a simple number, the user submits an ID like this one, it will allow the attacker to change the contents on the page.</a:t>
            </a:r>
          </a:p>
          <a:p>
            <a:endParaRPr lang="en-US" dirty="0"/>
          </a:p>
          <a:p>
            <a:r>
              <a:rPr lang="en-US" dirty="0"/>
              <a:t>When you open this link in Chrome, it will show the alert on the left, and then the message on the right.</a:t>
            </a:r>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WARNING:  THESE SCRIPTS ARE NO LONGER SYNCHRONIZED WITH THE SLIDES.  YOU SHOULD REVIEW THEM!</a:t>
            </a:r>
          </a:p>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Untrusted user inputs can flow into even more risky parts of our app. 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As we will see in the next lesson, fully protecting against </a:t>
            </a:r>
            <a:r>
              <a:rPr lang="en-US" dirty="0" err="1"/>
              <a:t>vulnerabiltieis</a:t>
            </a:r>
            <a:r>
              <a:rPr lang="en-US" dirty="0"/>
              <a:t> like these is hard.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obvious solution to “Code that runs in an untrusted environment” is to run that code in a trusted environment. However, this then brings up an immediate concern: how do we make sure that the USER can trust that they are really talking to our server (that we trust)? It would be bad if, a user who is logging into our app sends their username and password to a malicious server (not ours)</a:t>
            </a:r>
          </a:p>
        </p:txBody>
      </p:sp>
    </p:spTree>
    <p:extLst>
      <p:ext uri="{BB962C8B-B14F-4D97-AF65-F5344CB8AC3E}">
        <p14:creationId xmlns:p14="http://schemas.microsoft.com/office/powerpoint/2010/main" val="4104817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Broadly, the threat is that some malicious actor might be able to intercept the user’s communication with our trusted server, breaking confidentiality and integrity of that data</a:t>
            </a:r>
          </a:p>
        </p:txBody>
      </p:sp>
    </p:spTree>
    <p:extLst>
      <p:ext uri="{BB962C8B-B14F-4D97-AF65-F5344CB8AC3E}">
        <p14:creationId xmlns:p14="http://schemas.microsoft.com/office/powerpoint/2010/main" val="872218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SSL solves this problem by encrypting traffic between the user and the server, and providing the user with a certificate that the user can trust to identify that the server is really who it says it is (</a:t>
            </a:r>
            <a:r>
              <a:rPr lang="en-US" dirty="0" err="1"/>
              <a:t>amazon.com</a:t>
            </a:r>
            <a:r>
              <a:rPr lang="en-US" dirty="0"/>
              <a:t> in this example)</a:t>
            </a:r>
          </a:p>
        </p:txBody>
      </p:sp>
    </p:spTree>
    <p:extLst>
      <p:ext uri="{BB962C8B-B14F-4D97-AF65-F5344CB8AC3E}">
        <p14:creationId xmlns:p14="http://schemas.microsoft.com/office/powerpoint/2010/main" val="577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there is a man-in-the-middle, the user can notice this immediately, and not transmit any information to the untrusted server</a:t>
            </a:r>
          </a:p>
        </p:txBody>
      </p:sp>
    </p:spTree>
    <p:extLst>
      <p:ext uri="{BB962C8B-B14F-4D97-AF65-F5344CB8AC3E}">
        <p14:creationId xmlns:p14="http://schemas.microsoft.com/office/powerpoint/2010/main" val="1704995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does SSL work? Is it a perfect solution?</a:t>
            </a:r>
          </a:p>
          <a:p>
            <a:r>
              <a:rPr lang="en-US" dirty="0"/>
              <a:t>(read slide)</a:t>
            </a:r>
          </a:p>
        </p:txBody>
      </p:sp>
    </p:spTree>
    <p:extLst>
      <p:ext uri="{BB962C8B-B14F-4D97-AF65-F5344CB8AC3E}">
        <p14:creationId xmlns:p14="http://schemas.microsoft.com/office/powerpoint/2010/main" val="2904113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Certificate authorities create SSL certificates using asymmetric (aka public/private key) cryptography.</a:t>
            </a:r>
          </a:p>
          <a:p>
            <a:endParaRPr lang="en-US" dirty="0"/>
          </a:p>
          <a:p>
            <a:r>
              <a:rPr lang="en-US" dirty="0"/>
              <a:t>Here is a a brief overview of the trust relationships when an SSL certificate is granted, and when it is checked by a browser.</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4138839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 build in the two examples, both of which involved CA compromises)</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a silver bullet).</a:t>
            </a:r>
          </a:p>
          <a:p>
            <a:pPr marL="0" marR="0" lvl="0" indent="0" defTabSz="457200" eaLnBrk="1" fontAlgn="auto" latinLnBrk="0" hangingPunct="1">
              <a:lnSpc>
                <a:spcPct val="117999"/>
              </a:lnSpc>
              <a:spcBef>
                <a:spcPts val="0"/>
              </a:spcBef>
              <a:spcAft>
                <a:spcPts val="0"/>
              </a:spcAft>
              <a:buClrTx/>
              <a:buSzTx/>
              <a:buFontTx/>
              <a:buNone/>
              <a:tabLst/>
              <a:defRPr/>
            </a:pPr>
            <a:r>
              <a:rPr lang="en-US" dirty="0"/>
              <a:t>Next, we’ll discuss threats posed by untrusted user inputs</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prstGeom prst="rect">
            <a:avLst/>
          </a:prstGeom>
        </p:spPr>
        <p:txBody>
          <a:bodyPr/>
          <a:lstStyle/>
          <a:p>
            <a:r>
              <a:rPr lang="en-US" dirty="0"/>
              <a:t>Security is often considered a broad functional requirement: systems are expected to be “secure”. As we’ll see in this lecture, security is a spectrum from “very secure” to ”not very secure”, but it’s also a spectrum in terms of the kind of security requirements that we consider. Here are three common security requirements.</a:t>
            </a:r>
          </a:p>
          <a:p>
            <a:endParaRPr lang="en-US" dirty="0"/>
          </a:p>
          <a:p>
            <a:r>
              <a:rPr dirty="0"/>
              <a:t>Confidentiality - is information disclosed to unauthorized parties? This is not privacy, because the end-user doesn’t get to make a choice. Might make privacy a sub-requirement of confidentiality</a:t>
            </a:r>
          </a:p>
          <a:p>
            <a:r>
              <a:rPr dirty="0"/>
              <a:t>Integrity - is our code or data tampered with, at rest, or in transit? usually more of a commercial interest. Someone downloads my customer database is not as bad to my business as someone destroying it</a:t>
            </a:r>
          </a:p>
          <a:p>
            <a:r>
              <a:rPr dirty="0"/>
              <a:t>Availability - Can someone prevent my system from otherwise functioning? note that leaving something unplugged solves confidentiality and integrity :)</a:t>
            </a:r>
            <a:endParaRPr lang="en-US" dirty="0"/>
          </a:p>
          <a:p>
            <a:endParaRPr lang="en-US" dirty="0"/>
          </a:p>
          <a:p>
            <a:r>
              <a:rPr lang="en-US" dirty="0"/>
              <a:t>Discussion: Think about recent examples of security </a:t>
            </a:r>
            <a:r>
              <a:rPr lang="en-US" dirty="0" err="1"/>
              <a:t>vulnerabiltiies</a:t>
            </a:r>
            <a:r>
              <a:rPr lang="en-US" dirty="0"/>
              <a:t> and how they violated these properties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endParaRPr lang="en-US" dirty="0"/>
          </a:p>
          <a:p>
            <a:r>
              <a:rPr lang="en-US" dirty="0"/>
              <a:t>Example shows input validation (Good), but it also seems pretty dumb to restrict the space of passwords to not include special characters besides those 5, both in terms of usability (annoying) and security (passwords are easier to guess because fewer possible characters).</a:t>
            </a:r>
          </a:p>
        </p:txBody>
      </p:sp>
    </p:spTree>
    <p:extLst>
      <p:ext uri="{BB962C8B-B14F-4D97-AF65-F5344CB8AC3E}">
        <p14:creationId xmlns:p14="http://schemas.microsoft.com/office/powerpoint/2010/main" val="3353548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other possibilities for mitigating risks from untrusted inputs.</a:t>
            </a:r>
          </a:p>
          <a:p>
            <a:r>
              <a:rPr lang="en-US" dirty="0"/>
              <a:t>(read slide, some notes below)</a:t>
            </a:r>
          </a:p>
          <a:p>
            <a:endParaRPr lang="en-US" dirty="0"/>
          </a:p>
          <a:p>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endParaRPr lang="en-US" dirty="0"/>
          </a:p>
          <a:p>
            <a:r>
              <a:rPr lang="en-US" dirty="0"/>
              <a:t>Last bullet is about avoiding C, buffer overflows, etc.</a:t>
            </a:r>
          </a:p>
        </p:txBody>
      </p:sp>
    </p:spTree>
    <p:extLst>
      <p:ext uri="{BB962C8B-B14F-4D97-AF65-F5344CB8AC3E}">
        <p14:creationId xmlns:p14="http://schemas.microsoft.com/office/powerpoint/2010/main" val="2064678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Lastly, we will consider, broadly, so-called software supply chain threats. This category of threat captures everything bad that might happen when we develop software.</a:t>
            </a:r>
          </a:p>
          <a:p>
            <a:br>
              <a:rPr lang="en-US" dirty="0"/>
            </a:br>
            <a:r>
              <a:rPr lang="en-US" dirty="0"/>
              <a:t>For example:</a:t>
            </a:r>
          </a:p>
          <a:p>
            <a:r>
              <a:rPr lang="en-US" dirty="0"/>
              <a:t>(Left) We often rely on many third-party dependencies. A motivated attacker might be able to (through some other vulnerabilities) be able to publish a malicious version of that package. There was a quite serious issue when a malicious version of an </a:t>
            </a:r>
            <a:r>
              <a:rPr lang="en-US" dirty="0" err="1"/>
              <a:t>eslint</a:t>
            </a:r>
            <a:r>
              <a:rPr lang="en-US" dirty="0"/>
              <a:t> package, </a:t>
            </a:r>
            <a:r>
              <a:rPr lang="en-US" dirty="0" err="1"/>
              <a:t>eslint</a:t>
            </a:r>
            <a:r>
              <a:rPr lang="en-US" dirty="0"/>
              <a:t>-scope was published. This was introduced when an </a:t>
            </a:r>
            <a:r>
              <a:rPr lang="en-US" dirty="0" err="1"/>
              <a:t>eslint</a:t>
            </a:r>
            <a:r>
              <a:rPr lang="en-US" dirty="0"/>
              <a:t>-scope developer used the same password on another website, did not use 2FA, and their password was leaked from the other website.</a:t>
            </a:r>
          </a:p>
          <a:p>
            <a:endParaRPr lang="en-US" dirty="0"/>
          </a:p>
          <a:p>
            <a:r>
              <a:rPr lang="en-US" dirty="0"/>
              <a:t>(Right) The solar winds attack last year is also a high-profile software supply chain attack, where malicious actors were able to compromise the development process of a major software vendor and embed malware in the software that they then provided to clients.</a:t>
            </a:r>
          </a:p>
        </p:txBody>
      </p:sp>
    </p:spTree>
    <p:extLst>
      <p:ext uri="{BB962C8B-B14F-4D97-AF65-F5344CB8AC3E}">
        <p14:creationId xmlns:p14="http://schemas.microsoft.com/office/powerpoint/2010/main" val="1841723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Study included 1.4m security-sensitive packages on NPM – those that are depended on by others, and also have a license, a source code repository, and are not deprecated.</a:t>
            </a:r>
          </a:p>
          <a:p>
            <a:endParaRPr lang="en-US" dirty="0"/>
          </a:p>
          <a:p>
            <a:r>
              <a:rPr lang="en-US" dirty="0"/>
              <a:t>(read slide for key findings)</a:t>
            </a:r>
          </a:p>
          <a:p>
            <a:endParaRPr lang="en-US" dirty="0"/>
          </a:p>
          <a:p>
            <a:r>
              <a:rPr lang="en-US" dirty="0"/>
              <a:t>The graphic shows a realistic chain of attacks on NPM, starting from popular packages (top 10k by dependents and top 10k by downloads), then filtering to those that are not actively maintained (unlikely that anyone is carefully looking), then those that have email addresses that are expired. Then, for those 1,108 emails, we find the emails with domains that are available for sale by a registrar, finding 15 domains, that if purchased, would allow an attacker to reset the maintainer’s password, allowing takeover of 891 of these popular packages.</a:t>
            </a:r>
          </a:p>
          <a:p>
            <a:endParaRPr lang="en-US" dirty="0"/>
          </a:p>
          <a:p>
            <a:r>
              <a:rPr lang="en-US" dirty="0"/>
              <a:t>Whose job is it to fix this? NPM is motivated here only to sell products to enterprise customers to try to fix things, but it’s really a community problem.</a:t>
            </a:r>
          </a:p>
        </p:txBody>
      </p:sp>
    </p:spTree>
    <p:extLst>
      <p:ext uri="{BB962C8B-B14F-4D97-AF65-F5344CB8AC3E}">
        <p14:creationId xmlns:p14="http://schemas.microsoft.com/office/powerpoint/2010/main" val="266357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t>
            </a:r>
            <a:r>
              <a:rPr lang="en-US" dirty="0" err="1"/>
              <a:t>applicaitons</a:t>
            </a:r>
            <a:endParaRPr lang="en-US" dirty="0"/>
          </a:p>
        </p:txBody>
      </p:sp>
    </p:spTree>
    <p:extLst>
      <p:ext uri="{BB962C8B-B14F-4D97-AF65-F5344CB8AC3E}">
        <p14:creationId xmlns:p14="http://schemas.microsoft.com/office/powerpoint/2010/main" val="3460412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All the mitigations in the world won’t help you if you can’t get the people in your organization to use them.</a:t>
            </a:r>
          </a:p>
          <a:p>
            <a:endParaRPr lang="en-US" dirty="0"/>
          </a:p>
          <a:p>
            <a:r>
              <a:rPr lang="en-US" dirty="0"/>
              <a:t>As David Blank-Edelman(*) used to say: “the solution is in front of the screen, not behind it.”</a:t>
            </a:r>
          </a:p>
          <a:p>
            <a:endParaRPr lang="en-US" dirty="0"/>
          </a:p>
          <a:p>
            <a:r>
              <a:rPr lang="en-US" dirty="0"/>
              <a:t>(*) former head of Systems at Khoury</a:t>
            </a:r>
            <a:endParaRPr dirty="0"/>
          </a:p>
        </p:txBody>
      </p:sp>
    </p:spTree>
    <p:extLst>
      <p:ext uri="{BB962C8B-B14F-4D97-AF65-F5344CB8AC3E}">
        <p14:creationId xmlns:p14="http://schemas.microsoft.com/office/powerpoint/2010/main" val="27199400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where do we stand? We have discussed some threats, and some broad classes of defenses. Each of these defenses comes at some cost.</a:t>
            </a:r>
          </a:p>
          <a:p>
            <a:r>
              <a:rPr lang="en-US" dirty="0"/>
              <a:t>(read slide; the C/TS thing is about buffer overflows being a huge problem in C but </a:t>
            </a:r>
            <a:r>
              <a:rPr lang="en-US" dirty="0" err="1"/>
              <a:t>obivoulsy</a:t>
            </a:r>
            <a:r>
              <a:rPr lang="en-US" dirty="0"/>
              <a:t> not in TS)</a:t>
            </a:r>
          </a:p>
          <a:p>
            <a:endParaRPr lang="en-US" dirty="0"/>
          </a:p>
        </p:txBody>
      </p:sp>
    </p:spTree>
    <p:extLst>
      <p:ext uri="{BB962C8B-B14F-4D97-AF65-F5344CB8AC3E}">
        <p14:creationId xmlns:p14="http://schemas.microsoft.com/office/powerpoint/2010/main" val="34871785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Broken access controls are the most common class of vulnerability on OWASP’s 2021 list, and involve issues such as:</a:t>
            </a:r>
          </a:p>
          <a:p>
            <a:pPr marL="342900" indent="-342900">
              <a:buFont typeface="Arial" panose="020B0604020202020204" pitchFamily="34" charset="0"/>
              <a:buChar char="•"/>
            </a:pPr>
            <a:r>
              <a:rPr lang="en-US" dirty="0"/>
              <a:t>Bypassing access control checks by tampering with URLs or directly making API requests</a:t>
            </a:r>
          </a:p>
          <a:p>
            <a:pPr marL="342900" indent="-342900">
              <a:buFont typeface="Arial" panose="020B0604020202020204" pitchFamily="34" charset="0"/>
              <a:buChar char="•"/>
            </a:pPr>
            <a:r>
              <a:rPr lang="en-US" dirty="0"/>
              <a:t>Permit viewing/editing of other users’ content that is normally protected by “secret” URLs, where those secret identifiers are inadvertently disclosed</a:t>
            </a:r>
          </a:p>
          <a:p>
            <a:pPr marL="342900" indent="-342900">
              <a:buFont typeface="Arial" panose="020B0604020202020204" pitchFamily="34" charset="0"/>
              <a:buChar char="•"/>
            </a:pPr>
            <a:r>
              <a:rPr lang="en-US" dirty="0"/>
              <a:t>Privilege </a:t>
            </a:r>
            <a:r>
              <a:rPr lang="en-US" dirty="0" err="1"/>
              <a:t>escalaltion</a:t>
            </a:r>
            <a:r>
              <a:rPr lang="en-US" dirty="0"/>
              <a:t> – attackers can masquerade as other users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General fixes on slide.</a:t>
            </a:r>
          </a:p>
          <a:p>
            <a:pPr marL="0" indent="0">
              <a:buFont typeface="Arial" panose="020B0604020202020204" pitchFamily="34" charset="0"/>
              <a:buNone/>
            </a:pPr>
            <a:r>
              <a:rPr lang="en-US" dirty="0"/>
              <a:t>“Auth 0” is a third-party service that provides a generic authentication and access management for your application. Using a third-party service like this that can be trusted to “do this right” is a great software engineering strategy.</a:t>
            </a:r>
          </a:p>
        </p:txBody>
      </p:sp>
    </p:spTree>
    <p:extLst>
      <p:ext uri="{BB962C8B-B14F-4D97-AF65-F5344CB8AC3E}">
        <p14:creationId xmlns:p14="http://schemas.microsoft.com/office/powerpoint/2010/main" val="876651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WARNING:  THESE SCRIPTS ARE NO LONGER SYNCHRONIZED WITH THE SLIDES.  YOU SHOULD REVIEW THEM!</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(Read slide)</a:t>
            </a:r>
          </a:p>
          <a:p>
            <a:endParaRPr lang="en-US" dirty="0"/>
          </a:p>
          <a:p>
            <a:r>
              <a:rPr lang="en-US" dirty="0"/>
              <a:t>In this lesson we will discuss threats: bad things that could happen that compromise a security requirement. We’ll discuss how we can reason about those threats, and in some cases, try to mitigate them.</a:t>
            </a:r>
          </a:p>
          <a:p>
            <a:endParaRPr lang="en-US" dirty="0"/>
          </a:p>
          <a:p>
            <a:r>
              <a:rPr lang="en-US" dirty="0"/>
              <a:t>We’ll also discuss some vulnerabilities: bugs that make threats more likely to be successful in attacking our systems.</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General fixes on slide. Notes:</a:t>
            </a:r>
          </a:p>
          <a:p>
            <a:r>
              <a:rPr lang="en-US" dirty="0"/>
              <a:t>Validation -&gt; certificates should be relatively short time-limited to limit damage in case they are compromised. Hence, important to check and not ignore expiration date of certificate</a:t>
            </a:r>
          </a:p>
          <a:p>
            <a:r>
              <a:rPr lang="en-US" dirty="0"/>
              <a:t>Application secrets – we talked about that last week in the context of static analysis, it’s what’s shown on the right</a:t>
            </a:r>
          </a:p>
        </p:txBody>
      </p:sp>
    </p:spTree>
    <p:extLst>
      <p:ext uri="{BB962C8B-B14F-4D97-AF65-F5344CB8AC3E}">
        <p14:creationId xmlns:p14="http://schemas.microsoft.com/office/powerpoint/2010/main" val="3155985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a:p>
            <a:br>
              <a:rPr lang="en-US" dirty="0"/>
            </a:br>
            <a:r>
              <a:rPr lang="en-US" dirty="0"/>
              <a:t>Screenshot on the right shows the LGTM tool identifying the cross-site scripting vulnerability that we discussed earlier</a:t>
            </a:r>
          </a:p>
        </p:txBody>
      </p:sp>
    </p:spTree>
    <p:extLst>
      <p:ext uri="{BB962C8B-B14F-4D97-AF65-F5344CB8AC3E}">
        <p14:creationId xmlns:p14="http://schemas.microsoft.com/office/powerpoint/2010/main" val="1123060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LGTM can be used to detect other kinds of weaknesses, too – examples listed on right.</a:t>
            </a:r>
          </a:p>
          <a:p>
            <a:endParaRPr lang="en-US" dirty="0"/>
          </a:p>
          <a:p>
            <a:r>
              <a:rPr lang="en-US" dirty="0"/>
              <a:t>Of course, these tools are also imperfect – false positives (reports of things not exploitable) and false negatives (missed vulnerabilities).  Still need to rely on human judgement.</a:t>
            </a:r>
          </a:p>
        </p:txBody>
      </p:sp>
    </p:spTree>
    <p:extLst>
      <p:ext uri="{BB962C8B-B14F-4D97-AF65-F5344CB8AC3E}">
        <p14:creationId xmlns:p14="http://schemas.microsoft.com/office/powerpoint/2010/main" val="504054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13351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5864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(read slide)</a:t>
            </a:r>
          </a:p>
          <a:p>
            <a:endParaRPr lang="en-US" dirty="0"/>
          </a:p>
          <a:p>
            <a:r>
              <a:rPr lang="en-US" dirty="0"/>
              <a:t>Note: </a:t>
            </a:r>
            <a:r>
              <a:rPr dirty="0"/>
              <a:t>Usually we trust our code to be bug-free. That’s usually not a great assumption.</a:t>
            </a:r>
            <a:endParaRPr lang="en-US" dirty="0"/>
          </a:p>
          <a:p>
            <a:endParaRPr lang="en-US" dirty="0"/>
          </a:p>
          <a:p>
            <a:r>
              <a:rPr lang="en-US" dirty="0"/>
              <a:t>And 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starting point for a security architecture.  The details and specifics will depend on your threat model.</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solidFill>
                  <a:srgbClr val="000000"/>
                </a:solidFill>
              </a:defRPr>
            </a:lvl1pPr>
          </a:lstStyle>
          <a:p>
            <a:r>
              <a:t>Presentation Title</a:t>
            </a:r>
          </a:p>
        </p:txBody>
      </p:sp>
      <p:sp>
        <p:nvSpPr>
          <p:cNvPr id="3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3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61"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62"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88"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xkcd.com/327/"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4.png"/><Relationship Id="rId4" Type="http://schemas.openxmlformats.org/officeDocument/2006/relationships/hyperlink" Target="https://duo.com/decipher/apt41-compromised-six-state-government-network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amazon.com"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amazon.com" TargetMode="Externa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www.theverge.com/2021/1/26/22248631/solarwinds-hack-cybersecurity-us-menn-decoder-podcast" TargetMode="External"/><Relationship Id="rId5" Type="http://schemas.openxmlformats.org/officeDocument/2006/relationships/hyperlink" Target="https://eslint.org/blog/2018/07/postmortem-for-malicious-package-publishes" TargetMode="Externa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arxiv.org/abs/2112.10165"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auth0.com/" TargetMode="External"/><Relationship Id="rId4" Type="http://schemas.openxmlformats.org/officeDocument/2006/relationships/hyperlink" Target="https://auth0.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s://lgtm.com/" TargetMode="External"/><Relationship Id="rId5" Type="http://schemas.openxmlformats.org/officeDocument/2006/relationships/hyperlink" Target="https://lgtm.com" TargetMode="Externa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Jonathan Bell, John Boyland, Mitch Wand…"/>
          <p:cNvSpPr txBox="1">
            <a:spLocks noGrp="1"/>
          </p:cNvSpPr>
          <p:nvPr>
            <p:ph type="body" idx="21"/>
          </p:nvPr>
        </p:nvSpPr>
        <p:spPr>
          <a:xfrm>
            <a:off x="1201340" y="11177783"/>
            <a:ext cx="21971003" cy="195950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a:defRPr>
                <a:solidFill>
                  <a:srgbClr val="005493"/>
                </a:solidFill>
              </a:defRPr>
            </a:pPr>
            <a:r>
              <a:rPr lang="en-US" dirty="0"/>
              <a:t>Jonathan Bell, Adeel </a:t>
            </a:r>
            <a:r>
              <a:rPr lang="en-US" dirty="0" err="1"/>
              <a:t>Bhutta</a:t>
            </a:r>
            <a:r>
              <a:rPr lang="en-US" dirty="0"/>
              <a:t>, Mitch Wand</a:t>
            </a:r>
          </a:p>
          <a:p>
            <a:pPr>
              <a:defRPr>
                <a:solidFill>
                  <a:srgbClr val="005493"/>
                </a:solidFill>
              </a:defRPr>
            </a:pPr>
            <a:r>
              <a:rPr lang="en-US" dirty="0"/>
              <a:t>Khoury College of Computer Sciences</a:t>
            </a:r>
          </a:p>
          <a:p>
            <a:pPr>
              <a:defRPr>
                <a:solidFill>
                  <a:srgbClr val="005493"/>
                </a:solidFill>
              </a:defRPr>
            </a:pPr>
            <a:r>
              <a:rPr lang="en-US" dirty="0"/>
              <a:t>© 2022, released under </a:t>
            </a:r>
            <a:r>
              <a:rPr lang="en-US" u="sng" dirty="0">
                <a:hlinkClick r:id="rId3"/>
              </a:rPr>
              <a:t>CC BY-SA</a:t>
            </a:r>
          </a:p>
        </p:txBody>
      </p:sp>
      <p:sp>
        <p:nvSpPr>
          <p:cNvPr id="124" name="CS 4530 &amp; CS 5500…"/>
          <p:cNvSpPr txBox="1">
            <a:spLocks noGrp="1"/>
          </p:cNvSpPr>
          <p:nvPr>
            <p:ph type="ctrTitle"/>
          </p:nvPr>
        </p:nvSpPr>
        <p:spPr>
          <a:prstGeom prst="rect">
            <a:avLst/>
          </a:prstGeom>
        </p:spPr>
        <p:txBody>
          <a:bodyPr/>
          <a:lstStyle/>
          <a:p>
            <a:pPr>
              <a:defRPr>
                <a:solidFill>
                  <a:srgbClr val="005493"/>
                </a:solidFill>
              </a:defRPr>
            </a:pPr>
            <a:r>
              <a:rPr dirty="0"/>
              <a:t>CS 4530</a:t>
            </a:r>
            <a:r>
              <a:rPr lang="en-US" dirty="0"/>
              <a:t>: Fundamentals of </a:t>
            </a:r>
            <a:r>
              <a:rPr dirty="0"/>
              <a:t>Software Engineering</a:t>
            </a:r>
          </a:p>
        </p:txBody>
      </p:sp>
      <p:sp>
        <p:nvSpPr>
          <p:cNvPr id="125" name="Lecture 9.3: Software Engineering &amp; Security Threats"/>
          <p:cNvSpPr txBox="1">
            <a:spLocks noGrp="1"/>
          </p:cNvSpPr>
          <p:nvPr>
            <p:ph type="subTitle" sz="quarter" idx="1"/>
          </p:nvPr>
        </p:nvSpPr>
        <p:spPr>
          <a:prstGeom prst="rect">
            <a:avLst/>
          </a:prstGeom>
        </p:spPr>
        <p:txBody>
          <a:bodyPr/>
          <a:lstStyle/>
          <a:p>
            <a:r>
              <a:rPr lang="en-US" dirty="0"/>
              <a:t>Module 15</a:t>
            </a:r>
            <a:r>
              <a:rPr dirty="0"/>
              <a:t>: Software Engineering &amp; Security</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OWASP Top Security Risks"/>
          <p:cNvSpPr txBox="1">
            <a:spLocks noGrp="1"/>
          </p:cNvSpPr>
          <p:nvPr>
            <p:ph type="title"/>
          </p:nvPr>
        </p:nvSpPr>
        <p:spPr>
          <a:prstGeom prst="rect">
            <a:avLst/>
          </a:prstGeom>
        </p:spPr>
        <p:txBody>
          <a:bodyPr/>
          <a:lstStyle/>
          <a:p>
            <a:r>
              <a:t>OWASP Top Security Risks</a:t>
            </a:r>
          </a:p>
        </p:txBody>
      </p:sp>
      <p:sp>
        <p:nvSpPr>
          <p:cNvPr id="217" name="All 10: https://owasp.org/www-project-top-te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All 10: </a:t>
            </a:r>
            <a:r>
              <a:rPr u="sng" dirty="0">
                <a:hlinkClick r:id="rId3"/>
              </a:rPr>
              <a:t>https://owasp.org/www-project-top-ten/</a:t>
            </a:r>
          </a:p>
        </p:txBody>
      </p:sp>
      <p:sp>
        <p:nvSpPr>
          <p:cNvPr id="218" name="Code injection (various forms - SQL/command line/XSS/XML/deserialization)…"/>
          <p:cNvSpPr txBox="1">
            <a:spLocks noGrp="1"/>
          </p:cNvSpPr>
          <p:nvPr>
            <p:ph type="body" idx="1"/>
          </p:nvPr>
        </p:nvSpPr>
        <p:spPr>
          <a:prstGeom prst="rect">
            <a:avLst/>
          </a:prstGeom>
        </p:spPr>
        <p:txBody>
          <a:bodyPr/>
          <a:lstStyle/>
          <a:p>
            <a:r>
              <a:rPr lang="en-US" dirty="0"/>
              <a:t>Broken authentication + access control</a:t>
            </a:r>
          </a:p>
          <a:p>
            <a:r>
              <a:rPr lang="en-US" dirty="0"/>
              <a:t>Cryptographic failures</a:t>
            </a:r>
          </a:p>
          <a:p>
            <a:r>
              <a:rPr dirty="0"/>
              <a:t>Code injection (various forms - SQL/command line/XSS/XML/deserialization)</a:t>
            </a:r>
          </a:p>
          <a:p>
            <a:r>
              <a:rPr dirty="0"/>
              <a:t>Weakly protected sensitive data</a:t>
            </a:r>
          </a:p>
          <a:p>
            <a:r>
              <a:rPr dirty="0"/>
              <a:t>Using components with known vulnerabilities</a:t>
            </a:r>
          </a:p>
        </p:txBody>
      </p:sp>
    </p:spTree>
    <p:extLst>
      <p:ext uri="{BB962C8B-B14F-4D97-AF65-F5344CB8AC3E}">
        <p14:creationId xmlns:p14="http://schemas.microsoft.com/office/powerpoint/2010/main" val="110411391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Threats discussed in this lesson:</a:t>
            </a:r>
          </a:p>
        </p:txBody>
      </p:sp>
      <p:sp>
        <p:nvSpPr>
          <p:cNvPr id="3" name="Text Placeholder 2">
            <a:extLst>
              <a:ext uri="{FF2B5EF4-FFF2-40B4-BE49-F238E27FC236}">
                <a16:creationId xmlns:a16="http://schemas.microsoft.com/office/drawing/2014/main" id="{3163C965-317B-C7DC-521F-19ACF86F8CE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DFC2F76F-2860-2B4C-9F8B-7BB2DB7CF941}"/>
              </a:ext>
            </a:extLst>
          </p:cNvPr>
          <p:cNvSpPr>
            <a:spLocks noGrp="1"/>
          </p:cNvSpPr>
          <p:nvPr>
            <p:ph type="body" idx="1"/>
          </p:nvPr>
        </p:nvSpPr>
        <p:spPr/>
        <p:txBody>
          <a:bodyPr/>
          <a:lstStyle/>
          <a:p>
            <a:r>
              <a:rPr lang="en-US" dirty="0"/>
              <a:t>Threat 1: Code that runs in an untrusted environment</a:t>
            </a:r>
          </a:p>
          <a:p>
            <a:r>
              <a:rPr lang="en-US" dirty="0"/>
              <a:t>Threat 2: Inputs that are controlled by an untrusted user</a:t>
            </a:r>
          </a:p>
          <a:p>
            <a:r>
              <a:rPr lang="en-US" dirty="0"/>
              <a:t>Threat 3: Bad authentication (of both sender and receiver!)</a:t>
            </a:r>
          </a:p>
          <a:p>
            <a:r>
              <a:rPr lang="en-US" dirty="0"/>
              <a:t>Threat 4: Untrusted Inputs</a:t>
            </a:r>
          </a:p>
          <a:p>
            <a:r>
              <a:rPr lang="en-US" dirty="0"/>
              <a:t>Threat 5: Software supply chain delivers malicious software</a:t>
            </a:r>
          </a:p>
          <a:p>
            <a:r>
              <a:rPr lang="en-US" dirty="0"/>
              <a:t>Recurring theme: No silver bullet</a:t>
            </a:r>
          </a:p>
        </p:txBody>
      </p:sp>
    </p:spTree>
    <p:extLst>
      <p:ext uri="{BB962C8B-B14F-4D97-AF65-F5344CB8AC3E}">
        <p14:creationId xmlns:p14="http://schemas.microsoft.com/office/powerpoint/2010/main" val="4083537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xample: Client/server application"/>
          <p:cNvSpPr txBox="1">
            <a:spLocks noGrp="1"/>
          </p:cNvSpPr>
          <p:nvPr>
            <p:ph type="title"/>
          </p:nvPr>
        </p:nvSpPr>
        <p:spPr>
          <a:prstGeom prst="rect">
            <a:avLst/>
          </a:prstGeom>
        </p:spPr>
        <p:txBody>
          <a:bodyPr>
            <a:normAutofit fontScale="90000"/>
          </a:bodyPr>
          <a:lstStyle/>
          <a:p>
            <a:r>
              <a:rPr lang="en-US" dirty="0"/>
              <a:t>Threat 1: Code that runs in an untrusted environment</a:t>
            </a:r>
            <a:endParaRPr dirty="0"/>
          </a:p>
        </p:txBody>
      </p:sp>
      <p:sp>
        <p:nvSpPr>
          <p:cNvPr id="162" name="Authentication"/>
          <p:cNvSpPr txBox="1">
            <a:spLocks noGrp="1"/>
          </p:cNvSpPr>
          <p:nvPr>
            <p:ph type="body" idx="21"/>
          </p:nvPr>
        </p:nvSpPr>
        <p:spPr>
          <a:xfrm>
            <a:off x="1206500" y="2867236"/>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Authentication</a:t>
            </a:r>
            <a:r>
              <a:rPr lang="en-US" dirty="0"/>
              <a:t> code in a web application</a:t>
            </a:r>
            <a:endParaRPr dirty="0"/>
          </a:p>
        </p:txBody>
      </p:sp>
      <p:sp>
        <p:nvSpPr>
          <p:cNvPr id="163" name="function checkPassword(inputPassword: string){…"/>
          <p:cNvSpPr txBox="1"/>
          <p:nvPr/>
        </p:nvSpPr>
        <p:spPr>
          <a:xfrm>
            <a:off x="7343905" y="5859512"/>
            <a:ext cx="10982189" cy="292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3100">
                <a:solidFill>
                  <a:srgbClr val="000000"/>
                </a:solidFill>
                <a:latin typeface="Courier"/>
                <a:ea typeface="Courier"/>
                <a:cs typeface="Courier"/>
                <a:sym typeface="Courier"/>
              </a:defRPr>
            </a:pPr>
            <a:r>
              <a:rPr b="1">
                <a:solidFill>
                  <a:srgbClr val="011480"/>
                </a:solidFill>
              </a:rPr>
              <a:t>function </a:t>
            </a:r>
            <a:r>
              <a:t>checkPassword(inputPassword: </a:t>
            </a:r>
            <a:r>
              <a:rPr b="1">
                <a:solidFill>
                  <a:srgbClr val="011480"/>
                </a:solidFill>
              </a:rPr>
              <a:t>string</a:t>
            </a:r>
            <a:r>
              <a:t>){</a:t>
            </a:r>
          </a:p>
          <a:p>
            <a:pPr algn="l" defTabSz="457200">
              <a:defRPr sz="3100">
                <a:solidFill>
                  <a:srgbClr val="000000"/>
                </a:solidFill>
                <a:latin typeface="Courier"/>
                <a:ea typeface="Courier"/>
                <a:cs typeface="Courier"/>
                <a:sym typeface="Courier"/>
              </a:defRPr>
            </a:pPr>
            <a:r>
              <a:t>  </a:t>
            </a:r>
            <a:r>
              <a:rPr b="1">
                <a:solidFill>
                  <a:srgbClr val="011480"/>
                </a:solidFill>
              </a:rPr>
              <a:t>if</a:t>
            </a:r>
            <a:r>
              <a:t>(inputPassword === </a:t>
            </a:r>
            <a:r>
              <a:rPr b="1">
                <a:solidFill>
                  <a:srgbClr val="018001"/>
                </a:solidFill>
              </a:rPr>
              <a:t>'letmein'</a:t>
            </a:r>
            <a:r>
              <a:t>){</a:t>
            </a:r>
          </a:p>
          <a:p>
            <a:pPr algn="l" defTabSz="457200">
              <a:defRPr sz="3100" b="1">
                <a:solidFill>
                  <a:srgbClr val="011480"/>
                </a:solidFill>
                <a:latin typeface="Courier"/>
                <a:ea typeface="Courier"/>
                <a:cs typeface="Courier"/>
                <a:sym typeface="Courier"/>
              </a:defRPr>
            </a:pPr>
            <a:r>
              <a:rPr b="0">
                <a:solidFill>
                  <a:srgbClr val="000000"/>
                </a:solidFill>
              </a:rPr>
              <a:t>    </a:t>
            </a:r>
            <a:r>
              <a:t>return true</a:t>
            </a:r>
            <a:r>
              <a:rPr b="0">
                <a:solidFill>
                  <a:srgbClr val="000000"/>
                </a:solidFill>
              </a:rPr>
              <a:t>;</a:t>
            </a:r>
          </a:p>
          <a:p>
            <a:pPr algn="l" defTabSz="457200">
              <a:defRPr sz="3100">
                <a:solidFill>
                  <a:srgbClr val="000000"/>
                </a:solidFill>
                <a:latin typeface="Courier"/>
                <a:ea typeface="Courier"/>
                <a:cs typeface="Courier"/>
                <a:sym typeface="Courier"/>
              </a:defRPr>
            </a:pPr>
            <a:r>
              <a:t>  }</a:t>
            </a:r>
          </a:p>
          <a:p>
            <a:pPr algn="l" defTabSz="457200">
              <a:defRPr sz="3100" b="1">
                <a:solidFill>
                  <a:srgbClr val="011480"/>
                </a:solidFill>
                <a:latin typeface="Courier"/>
                <a:ea typeface="Courier"/>
                <a:cs typeface="Courier"/>
                <a:sym typeface="Courier"/>
              </a:defRPr>
            </a:pPr>
            <a:r>
              <a:rPr b="0">
                <a:solidFill>
                  <a:srgbClr val="000000"/>
                </a:solidFill>
              </a:rPr>
              <a:t>  </a:t>
            </a:r>
            <a:r>
              <a:t>return false</a:t>
            </a:r>
            <a:r>
              <a:rPr b="0">
                <a:solidFill>
                  <a:srgbClr val="000000"/>
                </a:solidFill>
              </a:rPr>
              <a:t>;</a:t>
            </a:r>
          </a:p>
          <a:p>
            <a:pPr algn="l" defTabSz="457200">
              <a:defRPr sz="3100">
                <a:solidFill>
                  <a:srgbClr val="000000"/>
                </a:solidFill>
                <a:latin typeface="Courier"/>
                <a:ea typeface="Courier"/>
                <a:cs typeface="Courier"/>
                <a:sym typeface="Courier"/>
              </a:defRPr>
            </a:pPr>
            <a:r>
              <a:t>}</a:t>
            </a:r>
          </a:p>
        </p:txBody>
      </p:sp>
      <p:sp>
        <p:nvSpPr>
          <p:cNvPr id="164" name="Should this go in our frontend code?"/>
          <p:cNvSpPr txBox="1"/>
          <p:nvPr/>
        </p:nvSpPr>
        <p:spPr>
          <a:xfrm>
            <a:off x="8388337" y="9007555"/>
            <a:ext cx="7607326"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400" b="1">
                <a:solidFill>
                  <a:srgbClr val="000000"/>
                </a:solidFill>
              </a:defRPr>
            </a:lvl1pPr>
          </a:lstStyle>
          <a:p>
            <a:r>
              <a:t>Should this go in our frontend code?</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Example: Client/server application"/>
          <p:cNvSpPr txBox="1">
            <a:spLocks noGrp="1"/>
          </p:cNvSpPr>
          <p:nvPr>
            <p:ph type="title"/>
          </p:nvPr>
        </p:nvSpPr>
        <p:spPr>
          <a:xfrm>
            <a:off x="1206500" y="1024405"/>
            <a:ext cx="21971000" cy="1433163"/>
          </a:xfrm>
          <a:prstGeom prst="rect">
            <a:avLst/>
          </a:prstGeom>
        </p:spPr>
        <p:txBody>
          <a:bodyPr>
            <a:normAutofit fontScale="90000"/>
          </a:bodyPr>
          <a:lstStyle/>
          <a:p>
            <a:r>
              <a:rPr lang="en-US" dirty="0"/>
              <a:t>Threat 1: Code that runs in an untrusted environment</a:t>
            </a:r>
            <a:endParaRPr dirty="0"/>
          </a:p>
        </p:txBody>
      </p:sp>
      <p:sp>
        <p:nvSpPr>
          <p:cNvPr id="167" name="Authentication"/>
          <p:cNvSpPr txBox="1">
            <a:spLocks noGrp="1"/>
          </p:cNvSpPr>
          <p:nvPr>
            <p:ph type="body" idx="21"/>
          </p:nvPr>
        </p:nvSpPr>
        <p:spPr>
          <a:xfrm>
            <a:off x="1206500" y="2848013"/>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Authentication code in a web application</a:t>
            </a:r>
          </a:p>
        </p:txBody>
      </p:sp>
      <p:sp>
        <p:nvSpPr>
          <p:cNvPr id="168" name="function checkPassword(inputPassword: string){…"/>
          <p:cNvSpPr txBox="1"/>
          <p:nvPr/>
        </p:nvSpPr>
        <p:spPr>
          <a:xfrm>
            <a:off x="14842235" y="3686964"/>
            <a:ext cx="8351906" cy="39190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defTabSz="457200">
              <a:defRPr sz="3100">
                <a:solidFill>
                  <a:srgbClr val="000000"/>
                </a:solidFill>
                <a:latin typeface="Courier"/>
                <a:ea typeface="Courier"/>
                <a:cs typeface="Courier"/>
                <a:sym typeface="Courier"/>
              </a:defRPr>
            </a:pPr>
            <a:r>
              <a:rPr b="1" dirty="0">
                <a:solidFill>
                  <a:srgbClr val="011480"/>
                </a:solidFill>
              </a:rPr>
              <a:t>function </a:t>
            </a:r>
            <a:r>
              <a:rPr dirty="0" err="1"/>
              <a:t>checkPassword</a:t>
            </a:r>
            <a:r>
              <a:rPr dirty="0"/>
              <a:t>(</a:t>
            </a:r>
            <a:r>
              <a:rPr dirty="0" err="1"/>
              <a:t>inputPassword</a:t>
            </a:r>
            <a:r>
              <a:rPr dirty="0"/>
              <a:t>: </a:t>
            </a:r>
            <a:r>
              <a:rPr b="1" dirty="0">
                <a:solidFill>
                  <a:srgbClr val="011480"/>
                </a:solidFill>
              </a:rPr>
              <a:t>string</a:t>
            </a:r>
            <a:r>
              <a:rPr dirty="0"/>
              <a:t>){</a:t>
            </a:r>
          </a:p>
          <a:p>
            <a:pPr algn="l" defTabSz="457200">
              <a:defRPr sz="3100">
                <a:solidFill>
                  <a:srgbClr val="000000"/>
                </a:solidFill>
                <a:latin typeface="Courier"/>
                <a:ea typeface="Courier"/>
                <a:cs typeface="Courier"/>
                <a:sym typeface="Courier"/>
              </a:defRPr>
            </a:pPr>
            <a:r>
              <a:rPr dirty="0"/>
              <a:t>  </a:t>
            </a:r>
            <a:r>
              <a:rPr b="1" dirty="0">
                <a:solidFill>
                  <a:srgbClr val="011480"/>
                </a:solidFill>
              </a:rPr>
              <a:t>if</a:t>
            </a:r>
            <a:r>
              <a:rPr dirty="0"/>
              <a:t>(</a:t>
            </a:r>
            <a:r>
              <a:rPr dirty="0" err="1"/>
              <a:t>inputPassword</a:t>
            </a:r>
            <a:r>
              <a:rPr dirty="0"/>
              <a:t> === </a:t>
            </a:r>
            <a:r>
              <a:rPr b="1" dirty="0">
                <a:solidFill>
                  <a:srgbClr val="018001"/>
                </a:solidFill>
              </a:rPr>
              <a:t>'</a:t>
            </a:r>
            <a:r>
              <a:rPr b="1" dirty="0" err="1">
                <a:solidFill>
                  <a:srgbClr val="018001"/>
                </a:solidFill>
              </a:rPr>
              <a:t>letmein</a:t>
            </a:r>
            <a:r>
              <a:rPr b="1" dirty="0">
                <a:solidFill>
                  <a:srgbClr val="018001"/>
                </a:solidFill>
              </a:rPr>
              <a:t>'</a:t>
            </a:r>
            <a:r>
              <a:rPr dirty="0"/>
              <a:t>){</a:t>
            </a:r>
          </a:p>
          <a:p>
            <a:pPr algn="l" defTabSz="457200">
              <a:defRPr sz="3100" b="1">
                <a:solidFill>
                  <a:srgbClr val="011480"/>
                </a:solidFill>
                <a:latin typeface="Courier"/>
                <a:ea typeface="Courier"/>
                <a:cs typeface="Courier"/>
                <a:sym typeface="Courier"/>
              </a:defRPr>
            </a:pPr>
            <a:r>
              <a:rPr b="0" dirty="0">
                <a:solidFill>
                  <a:srgbClr val="000000"/>
                </a:solidFill>
              </a:rPr>
              <a:t>    </a:t>
            </a:r>
            <a:r>
              <a:rPr dirty="0"/>
              <a:t>return true</a:t>
            </a:r>
            <a:r>
              <a:rPr b="0" dirty="0">
                <a:solidFill>
                  <a:srgbClr val="000000"/>
                </a:solidFill>
              </a:rPr>
              <a:t>;</a:t>
            </a:r>
          </a:p>
          <a:p>
            <a:pPr algn="l" defTabSz="457200">
              <a:defRPr sz="3100">
                <a:solidFill>
                  <a:srgbClr val="000000"/>
                </a:solidFill>
                <a:latin typeface="Courier"/>
                <a:ea typeface="Courier"/>
                <a:cs typeface="Courier"/>
                <a:sym typeface="Courier"/>
              </a:defRPr>
            </a:pPr>
            <a:r>
              <a:rPr dirty="0"/>
              <a:t>  }</a:t>
            </a:r>
          </a:p>
          <a:p>
            <a:pPr algn="l" defTabSz="457200">
              <a:defRPr sz="3100" b="1">
                <a:solidFill>
                  <a:srgbClr val="011480"/>
                </a:solidFill>
                <a:latin typeface="Courier"/>
                <a:ea typeface="Courier"/>
                <a:cs typeface="Courier"/>
                <a:sym typeface="Courier"/>
              </a:defRPr>
            </a:pPr>
            <a:r>
              <a:rPr b="0" dirty="0">
                <a:solidFill>
                  <a:srgbClr val="000000"/>
                </a:solidFill>
              </a:rPr>
              <a:t>  </a:t>
            </a:r>
            <a:r>
              <a:rPr dirty="0"/>
              <a:t>return false</a:t>
            </a:r>
            <a:r>
              <a:rPr b="0" dirty="0">
                <a:solidFill>
                  <a:srgbClr val="000000"/>
                </a:solidFill>
              </a:rPr>
              <a:t>;</a:t>
            </a:r>
          </a:p>
          <a:p>
            <a:pPr algn="l" defTabSz="457200">
              <a:defRPr sz="3100">
                <a:solidFill>
                  <a:srgbClr val="000000"/>
                </a:solidFill>
                <a:latin typeface="Courier"/>
                <a:ea typeface="Courier"/>
                <a:cs typeface="Courier"/>
                <a:sym typeface="Courier"/>
              </a:defRPr>
            </a:pPr>
            <a:r>
              <a:rPr dirty="0"/>
              <a:t>}</a:t>
            </a:r>
          </a:p>
        </p:txBody>
      </p:sp>
      <p:sp>
        <p:nvSpPr>
          <p:cNvPr id="169" name="Frontend"/>
          <p:cNvSpPr/>
          <p:nvPr/>
        </p:nvSpPr>
        <p:spPr>
          <a:xfrm>
            <a:off x="10776326" y="4628109"/>
            <a:ext cx="2831347" cy="1551313"/>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Frontend</a:t>
            </a:r>
          </a:p>
        </p:txBody>
      </p:sp>
      <p:sp>
        <p:nvSpPr>
          <p:cNvPr id="170" name="Backend"/>
          <p:cNvSpPr/>
          <p:nvPr/>
        </p:nvSpPr>
        <p:spPr>
          <a:xfrm>
            <a:off x="10776327" y="8400181"/>
            <a:ext cx="2831347" cy="1551312"/>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t>Backend</a:t>
            </a:r>
          </a:p>
        </p:txBody>
      </p:sp>
      <p:sp>
        <p:nvSpPr>
          <p:cNvPr id="171" name="Line"/>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172" name="Trust boundary"/>
          <p:cNvSpPr txBox="1"/>
          <p:nvPr/>
        </p:nvSpPr>
        <p:spPr>
          <a:xfrm>
            <a:off x="3516913" y="7219934"/>
            <a:ext cx="3027783"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solidFill>
                  <a:srgbClr val="000000"/>
                </a:solidFill>
              </a:defRPr>
            </a:lvl1pPr>
          </a:lstStyle>
          <a:p>
            <a:r>
              <a:t>Trust boundary</a:t>
            </a:r>
          </a:p>
        </p:txBody>
      </p:sp>
      <p:sp>
        <p:nvSpPr>
          <p:cNvPr id="175" name="We control this side"/>
          <p:cNvSpPr txBox="1"/>
          <p:nvPr/>
        </p:nvSpPr>
        <p:spPr>
          <a:xfrm>
            <a:off x="10797082" y="7936296"/>
            <a:ext cx="278983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We control this side</a:t>
            </a:r>
          </a:p>
        </p:txBody>
      </p:sp>
      <p:sp>
        <p:nvSpPr>
          <p:cNvPr id="176" name="Users might be malicious"/>
          <p:cNvSpPr txBox="1"/>
          <p:nvPr/>
        </p:nvSpPr>
        <p:spPr>
          <a:xfrm>
            <a:off x="10412882" y="6627317"/>
            <a:ext cx="355823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Users might be malicious</a:t>
            </a:r>
          </a:p>
        </p:txBody>
      </p:sp>
      <p:sp>
        <p:nvSpPr>
          <p:cNvPr id="2" name="TextBox 1">
            <a:extLst>
              <a:ext uri="{FF2B5EF4-FFF2-40B4-BE49-F238E27FC236}">
                <a16:creationId xmlns:a16="http://schemas.microsoft.com/office/drawing/2014/main" id="{C17093FE-7D21-AA8E-AEE0-26F4040997DA}"/>
              </a:ext>
            </a:extLst>
          </p:cNvPr>
          <p:cNvSpPr txBox="1"/>
          <p:nvPr/>
        </p:nvSpPr>
        <p:spPr>
          <a:xfrm>
            <a:off x="1351513" y="10267562"/>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474" y="3942345"/>
            <a:ext cx="2228850" cy="30765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993405" y="4622301"/>
            <a:ext cx="6400800" cy="1210588"/>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rgbClr val="5E5E5E"/>
                </a:solidFill>
                <a:effectLst/>
                <a:uFillTx/>
                <a:latin typeface="Chiller" panose="04020404031007020602" pitchFamily="82" charset="0"/>
                <a:sym typeface="Helvetica Neue"/>
              </a:rPr>
              <a:t>Curses! Foiled Again!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2.8125E-6 -4.07407E-6 L 0.00345 0.33704 " pathEditMode="relative" rAng="0" ptsTypes="AA">
                                      <p:cBhvr>
                                        <p:cTn id="14" dur="2000" fill="hold"/>
                                        <p:tgtEl>
                                          <p:spTgt spid="168"/>
                                        </p:tgtEl>
                                        <p:attrNameLst>
                                          <p:attrName>ppt_x</p:attrName>
                                          <p:attrName>ppt_y</p:attrName>
                                        </p:attrNameLst>
                                      </p:cBhvr>
                                      <p:rCtr x="169" y="16852"/>
                                    </p:animMotion>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2DD7C-B8B5-A100-6649-35D653DB6EDF}"/>
              </a:ext>
            </a:extLst>
          </p:cNvPr>
          <p:cNvSpPr>
            <a:spLocks noGrp="1"/>
          </p:cNvSpPr>
          <p:nvPr>
            <p:ph type="title"/>
          </p:nvPr>
        </p:nvSpPr>
        <p:spPr/>
        <p:txBody>
          <a:bodyPr>
            <a:normAutofit fontScale="90000"/>
          </a:bodyPr>
          <a:lstStyle/>
          <a:p>
            <a:r>
              <a:rPr lang="en-US" dirty="0"/>
              <a:t>Threat Category 1: Code that runs in an untrusted environment</a:t>
            </a:r>
          </a:p>
        </p:txBody>
      </p:sp>
      <p:sp>
        <p:nvSpPr>
          <p:cNvPr id="3" name="Text Placeholder 2">
            <a:extLst>
              <a:ext uri="{FF2B5EF4-FFF2-40B4-BE49-F238E27FC236}">
                <a16:creationId xmlns:a16="http://schemas.microsoft.com/office/drawing/2014/main" id="{0589513C-2513-EF1E-44A0-E56A23C62EC4}"/>
              </a:ext>
            </a:extLst>
          </p:cNvPr>
          <p:cNvSpPr>
            <a:spLocks noGrp="1"/>
          </p:cNvSpPr>
          <p:nvPr>
            <p:ph type="body" sz="quarter" idx="21"/>
          </p:nvPr>
        </p:nvSpPr>
        <p:spPr>
          <a:xfrm>
            <a:off x="1206500" y="2913193"/>
            <a:ext cx="21971000" cy="934780"/>
          </a:xfrm>
        </p:spPr>
        <p:txBody>
          <a:bodyPr/>
          <a:lstStyle/>
          <a:p>
            <a:r>
              <a:rPr lang="en-US" dirty="0"/>
              <a:t>Access controls to database</a:t>
            </a:r>
          </a:p>
        </p:txBody>
      </p:sp>
      <p:sp>
        <p:nvSpPr>
          <p:cNvPr id="14" name="Frontend">
            <a:extLst>
              <a:ext uri="{FF2B5EF4-FFF2-40B4-BE49-F238E27FC236}">
                <a16:creationId xmlns:a16="http://schemas.microsoft.com/office/drawing/2014/main" id="{8125CDDE-FCBA-F8F0-8099-B87F03C55974}"/>
              </a:ext>
            </a:extLst>
          </p:cNvPr>
          <p:cNvSpPr/>
          <p:nvPr/>
        </p:nvSpPr>
        <p:spPr>
          <a:xfrm>
            <a:off x="10776326" y="5019304"/>
            <a:ext cx="2831347" cy="1551313"/>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rPr dirty="0"/>
              <a:t>Frontend</a:t>
            </a:r>
          </a:p>
        </p:txBody>
      </p:sp>
      <p:sp>
        <p:nvSpPr>
          <p:cNvPr id="15" name="Backend">
            <a:extLst>
              <a:ext uri="{FF2B5EF4-FFF2-40B4-BE49-F238E27FC236}">
                <a16:creationId xmlns:a16="http://schemas.microsoft.com/office/drawing/2014/main" id="{29A9FC66-6721-05F6-3869-9CA9BAB21754}"/>
              </a:ext>
            </a:extLst>
          </p:cNvPr>
          <p:cNvSpPr/>
          <p:nvPr/>
        </p:nvSpPr>
        <p:spPr>
          <a:xfrm>
            <a:off x="10755571" y="8441525"/>
            <a:ext cx="2831347" cy="1551312"/>
          </a:xfrm>
          <a:prstGeom prst="rect">
            <a:avLst/>
          </a:prstGeom>
          <a:solidFill>
            <a:srgbClr val="0A52B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r>
              <a:rPr lang="en-US" dirty="0"/>
              <a:t>Database</a:t>
            </a:r>
            <a:endParaRPr dirty="0"/>
          </a:p>
        </p:txBody>
      </p:sp>
      <p:pic>
        <p:nvPicPr>
          <p:cNvPr id="18" name="Image" descr="Image">
            <a:extLst>
              <a:ext uri="{FF2B5EF4-FFF2-40B4-BE49-F238E27FC236}">
                <a16:creationId xmlns:a16="http://schemas.microsoft.com/office/drawing/2014/main" id="{6604FCD3-CFDB-D870-2849-AA30AAB53C4D}"/>
              </a:ext>
            </a:extLst>
          </p:cNvPr>
          <p:cNvPicPr>
            <a:picLocks noChangeAspect="1"/>
          </p:cNvPicPr>
          <p:nvPr/>
        </p:nvPicPr>
        <p:blipFill>
          <a:blip r:embed="rId3"/>
          <a:stretch>
            <a:fillRect/>
          </a:stretch>
        </p:blipFill>
        <p:spPr>
          <a:xfrm>
            <a:off x="8934393" y="4791705"/>
            <a:ext cx="1379477" cy="2006512"/>
          </a:xfrm>
          <a:prstGeom prst="rect">
            <a:avLst/>
          </a:prstGeom>
          <a:ln w="12700">
            <a:miter lim="400000"/>
          </a:ln>
        </p:spPr>
      </p:pic>
      <p:pic>
        <p:nvPicPr>
          <p:cNvPr id="19" name="Image" descr="Image">
            <a:extLst>
              <a:ext uri="{FF2B5EF4-FFF2-40B4-BE49-F238E27FC236}">
                <a16:creationId xmlns:a16="http://schemas.microsoft.com/office/drawing/2014/main" id="{D073D95F-B189-1D8F-07A3-DAB392834340}"/>
              </a:ext>
            </a:extLst>
          </p:cNvPr>
          <p:cNvPicPr>
            <a:picLocks noChangeAspect="1"/>
          </p:cNvPicPr>
          <p:nvPr/>
        </p:nvPicPr>
        <p:blipFill>
          <a:blip r:embed="rId4"/>
          <a:stretch>
            <a:fillRect/>
          </a:stretch>
        </p:blipFill>
        <p:spPr>
          <a:xfrm>
            <a:off x="14070130" y="4689001"/>
            <a:ext cx="1379477" cy="2211920"/>
          </a:xfrm>
          <a:prstGeom prst="rect">
            <a:avLst/>
          </a:prstGeom>
          <a:ln w="12700">
            <a:miter lim="400000"/>
          </a:ln>
        </p:spPr>
      </p:pic>
      <p:sp>
        <p:nvSpPr>
          <p:cNvPr id="20" name="We control this side">
            <a:extLst>
              <a:ext uri="{FF2B5EF4-FFF2-40B4-BE49-F238E27FC236}">
                <a16:creationId xmlns:a16="http://schemas.microsoft.com/office/drawing/2014/main" id="{85140D8A-7A5D-CAFE-B9A5-4CB626789F0A}"/>
              </a:ext>
            </a:extLst>
          </p:cNvPr>
          <p:cNvSpPr txBox="1"/>
          <p:nvPr/>
        </p:nvSpPr>
        <p:spPr>
          <a:xfrm>
            <a:off x="10776326" y="7977640"/>
            <a:ext cx="2789836"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We control this side</a:t>
            </a:r>
          </a:p>
        </p:txBody>
      </p:sp>
      <p:sp>
        <p:nvSpPr>
          <p:cNvPr id="21" name="Users might be malicious">
            <a:extLst>
              <a:ext uri="{FF2B5EF4-FFF2-40B4-BE49-F238E27FC236}">
                <a16:creationId xmlns:a16="http://schemas.microsoft.com/office/drawing/2014/main" id="{BDB95FB3-85F7-6B5F-0E7A-89DF5AAB0E2F}"/>
              </a:ext>
            </a:extLst>
          </p:cNvPr>
          <p:cNvSpPr txBox="1"/>
          <p:nvPr/>
        </p:nvSpPr>
        <p:spPr>
          <a:xfrm>
            <a:off x="10412882" y="6809507"/>
            <a:ext cx="355823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Users might be malicious</a:t>
            </a:r>
          </a:p>
        </p:txBody>
      </p:sp>
      <p:sp>
        <p:nvSpPr>
          <p:cNvPr id="22" name="TextBox 21">
            <a:extLst>
              <a:ext uri="{FF2B5EF4-FFF2-40B4-BE49-F238E27FC236}">
                <a16:creationId xmlns:a16="http://schemas.microsoft.com/office/drawing/2014/main" id="{9558DD66-52B5-39F8-A4A5-1E93C8CBE38D}"/>
              </a:ext>
            </a:extLst>
          </p:cNvPr>
          <p:cNvSpPr txBox="1"/>
          <p:nvPr/>
        </p:nvSpPr>
        <p:spPr>
          <a:xfrm>
            <a:off x="10595764" y="6151096"/>
            <a:ext cx="3194791" cy="471924"/>
          </a:xfrm>
          <a:prstGeom prst="rect">
            <a:avLst/>
          </a:prstGeom>
          <a:noFill/>
          <a:ln w="79375" cap="flat">
            <a:solidFill>
              <a:srgbClr val="C0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2400" b="0" i="1" u="none" strike="noStrike" cap="none" spc="0" normalizeH="0" baseline="0" dirty="0">
                <a:ln>
                  <a:noFill/>
                </a:ln>
                <a:solidFill>
                  <a:schemeClr val="bg1"/>
                </a:solidFill>
                <a:effectLst/>
                <a:uFillTx/>
                <a:latin typeface="+mn-lt"/>
                <a:ea typeface="+mn-ea"/>
                <a:cs typeface="+mn-cs"/>
                <a:sym typeface="Helvetica Neue"/>
              </a:rPr>
              <a:t>Database password</a:t>
            </a:r>
          </a:p>
        </p:txBody>
      </p:sp>
      <p:sp>
        <p:nvSpPr>
          <p:cNvPr id="25" name="Line">
            <a:extLst>
              <a:ext uri="{FF2B5EF4-FFF2-40B4-BE49-F238E27FC236}">
                <a16:creationId xmlns:a16="http://schemas.microsoft.com/office/drawing/2014/main" id="{3965BFCA-6F7B-C2B8-9F85-8D3D47091E6B}"/>
              </a:ext>
            </a:extLst>
          </p:cNvPr>
          <p:cNvSpPr/>
          <p:nvPr/>
        </p:nvSpPr>
        <p:spPr>
          <a:xfrm>
            <a:off x="6700905" y="7512490"/>
            <a:ext cx="10982189" cy="1"/>
          </a:xfrm>
          <a:prstGeom prst="line">
            <a:avLst/>
          </a:prstGeom>
          <a:ln w="63500">
            <a:solidFill>
              <a:srgbClr val="F14C0E"/>
            </a:solidFill>
            <a:custDash>
              <a:ds d="600000" sp="600000"/>
            </a:custDash>
            <a:miter lim="400000"/>
          </a:ln>
        </p:spPr>
        <p:txBody>
          <a:bodyPr lIns="50800" tIns="50800" rIns="50800" bIns="50800" anchor="ctr"/>
          <a:lstStyle/>
          <a:p>
            <a:endParaRPr/>
          </a:p>
        </p:txBody>
      </p:sp>
      <p:sp>
        <p:nvSpPr>
          <p:cNvPr id="26" name="Trust boundary">
            <a:extLst>
              <a:ext uri="{FF2B5EF4-FFF2-40B4-BE49-F238E27FC236}">
                <a16:creationId xmlns:a16="http://schemas.microsoft.com/office/drawing/2014/main" id="{C1523893-520F-18B4-E604-7FCC4D60ADCC}"/>
              </a:ext>
            </a:extLst>
          </p:cNvPr>
          <p:cNvSpPr txBox="1"/>
          <p:nvPr/>
        </p:nvSpPr>
        <p:spPr>
          <a:xfrm>
            <a:off x="3516913" y="7219934"/>
            <a:ext cx="3027783" cy="585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200" b="1">
                <a:solidFill>
                  <a:srgbClr val="000000"/>
                </a:solidFill>
              </a:defRPr>
            </a:lvl1pPr>
          </a:lstStyle>
          <a:p>
            <a:r>
              <a:t>Trust boundary</a:t>
            </a:r>
          </a:p>
        </p:txBody>
      </p:sp>
      <p:sp>
        <p:nvSpPr>
          <p:cNvPr id="4" name="TextBox 3">
            <a:extLst>
              <a:ext uri="{FF2B5EF4-FFF2-40B4-BE49-F238E27FC236}">
                <a16:creationId xmlns:a16="http://schemas.microsoft.com/office/drawing/2014/main" id="{48D0FA3D-47B9-329B-D7FA-DCAFC69E5906}"/>
              </a:ext>
            </a:extLst>
          </p:cNvPr>
          <p:cNvSpPr txBox="1"/>
          <p:nvPr/>
        </p:nvSpPr>
        <p:spPr>
          <a:xfrm>
            <a:off x="15955445" y="10945841"/>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 Don’t distribute sensitive credentials</a:t>
            </a:r>
          </a:p>
        </p:txBody>
      </p:sp>
    </p:spTree>
    <p:extLst>
      <p:ext uri="{BB962C8B-B14F-4D97-AF65-F5344CB8AC3E}">
        <p14:creationId xmlns:p14="http://schemas.microsoft.com/office/powerpoint/2010/main" val="5454655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Threat 2: Data controlled by a user flowing into our trusted codebase</a:t>
            </a:r>
          </a:p>
        </p:txBody>
      </p:sp>
      <p:sp>
        <p:nvSpPr>
          <p:cNvPr id="3" name="Text Placeholder 2">
            <a:extLst>
              <a:ext uri="{FF2B5EF4-FFF2-40B4-BE49-F238E27FC236}">
                <a16:creationId xmlns:a16="http://schemas.microsoft.com/office/drawing/2014/main" id="{7154A7E4-9E16-7843-AED1-2EC6AD35C6B6}"/>
              </a:ext>
            </a:extLst>
          </p:cNvPr>
          <p:cNvSpPr>
            <a:spLocks noGrp="1"/>
          </p:cNvSpPr>
          <p:nvPr>
            <p:ph type="body" sz="quarter" idx="21"/>
          </p:nvPr>
        </p:nvSpPr>
        <p:spPr/>
        <p:txBody>
          <a:bodyPr/>
          <a:lstStyle/>
          <a:p>
            <a:endParaRPr lang="en-US"/>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5313136" y="5082116"/>
            <a:ext cx="13757728" cy="4234737"/>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561340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https://xkcd.com/327/</a:t>
            </a:r>
            <a:r>
              <a:rPr lang="en-US" dirty="0"/>
              <a:t> </a:t>
            </a:r>
          </a:p>
        </p:txBody>
      </p:sp>
    </p:spTree>
    <p:extLst>
      <p:ext uri="{BB962C8B-B14F-4D97-AF65-F5344CB8AC3E}">
        <p14:creationId xmlns:p14="http://schemas.microsoft.com/office/powerpoint/2010/main" val="55250981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53" name="Cross-site scripting (XSS)"/>
          <p:cNvSpPr txBox="1">
            <a:spLocks noGrp="1"/>
          </p:cNvSpPr>
          <p:nvPr>
            <p:ph type="body" idx="21"/>
          </p:nvPr>
        </p:nvSpPr>
        <p:spPr>
          <a:xfrm>
            <a:off x="1206500" y="2817812"/>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Cross-site scripting (XSS) vulnerability</a:t>
            </a:r>
          </a:p>
        </p:txBody>
      </p:sp>
      <p:sp>
        <p:nvSpPr>
          <p:cNvPr id="15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5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5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grpSp>
        <p:nvGrpSpPr>
          <p:cNvPr id="160" name="Group"/>
          <p:cNvGrpSpPr/>
          <p:nvPr/>
        </p:nvGrpSpPr>
        <p:grpSpPr>
          <a:xfrm>
            <a:off x="12990532" y="4950906"/>
            <a:ext cx="9452441" cy="9510384"/>
            <a:chOff x="0" y="0"/>
            <a:chExt cx="9452440" cy="9510382"/>
          </a:xfrm>
        </p:grpSpPr>
        <p:sp>
          <p:nvSpPr>
            <p:cNvPr id="157" name="Malicious JavaScript Response"/>
            <p:cNvSpPr/>
            <p:nvPr/>
          </p:nvSpPr>
          <p:spPr>
            <a:xfrm>
              <a:off x="3226965" y="0"/>
              <a:ext cx="3192094" cy="2318760"/>
            </a:xfrm>
            <a:prstGeom prst="rect">
              <a:avLst/>
            </a:prstGeom>
            <a:solidFill>
              <a:srgbClr val="ED220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rPr dirty="0"/>
                <a:t>Malicious JavaScript Response</a:t>
              </a:r>
            </a:p>
          </p:txBody>
        </p:sp>
        <p:sp>
          <p:nvSpPr>
            <p:cNvPr id="158" name="Line"/>
            <p:cNvSpPr/>
            <p:nvPr/>
          </p:nvSpPr>
          <p:spPr>
            <a:xfrm>
              <a:off x="0" y="1159379"/>
              <a:ext cx="3199096" cy="1"/>
            </a:xfrm>
            <a:prstGeom prst="line">
              <a:avLst/>
            </a:prstGeom>
            <a:noFill/>
            <a:ln w="1270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pic>
          <p:nvPicPr>
            <p:cNvPr id="159" name="Image" descr="Image"/>
            <p:cNvPicPr>
              <a:picLocks noChangeAspect="1"/>
            </p:cNvPicPr>
            <p:nvPr/>
          </p:nvPicPr>
          <p:blipFill>
            <a:blip r:embed="rId4"/>
            <a:stretch>
              <a:fillRect/>
            </a:stretch>
          </p:blipFill>
          <p:spPr>
            <a:xfrm>
              <a:off x="1540340" y="2677782"/>
              <a:ext cx="7912101" cy="6832601"/>
            </a:xfrm>
            <a:prstGeom prst="rect">
              <a:avLst/>
            </a:prstGeom>
            <a:ln w="12700" cap="flat">
              <a:noFill/>
              <a:miter lim="400000"/>
            </a:ln>
            <a:effectLst/>
          </p:spPr>
        </p:pic>
      </p:grpSp>
      <p:pic>
        <p:nvPicPr>
          <p:cNvPr id="161" name="Image" descr="Image"/>
          <p:cNvPicPr>
            <a:picLocks noChangeAspect="1"/>
          </p:cNvPicPr>
          <p:nvPr/>
        </p:nvPicPr>
        <p:blipFill>
          <a:blip r:embed="rId5"/>
          <a:stretch>
            <a:fillRect/>
          </a:stretch>
        </p:blipFill>
        <p:spPr>
          <a:xfrm>
            <a:off x="7175690" y="7368807"/>
            <a:ext cx="7912101" cy="6832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6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6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68" name="app.get('/transcripts/:id', (req, res) =&gt; {…"/>
          <p:cNvSpPr txBox="1"/>
          <p:nvPr/>
        </p:nvSpPr>
        <p:spPr>
          <a:xfrm>
            <a:off x="13423991" y="3363292"/>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
        <p:nvSpPr>
          <p:cNvPr id="169" name="/transcripts/4"/>
          <p:cNvSpPr txBox="1"/>
          <p:nvPr/>
        </p:nvSpPr>
        <p:spPr>
          <a:xfrm>
            <a:off x="6707490" y="5414564"/>
            <a:ext cx="193182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/transcripts/4</a:t>
            </a:r>
          </a:p>
        </p:txBody>
      </p:sp>
      <p:pic>
        <p:nvPicPr>
          <p:cNvPr id="170" name="Image" descr="Image"/>
          <p:cNvPicPr>
            <a:picLocks noChangeAspect="1"/>
          </p:cNvPicPr>
          <p:nvPr/>
        </p:nvPicPr>
        <p:blipFill>
          <a:blip r:embed="rId4"/>
          <a:stretch>
            <a:fillRect/>
          </a:stretch>
        </p:blipFill>
        <p:spPr>
          <a:xfrm>
            <a:off x="7175690" y="7368807"/>
            <a:ext cx="7912101" cy="6832601"/>
          </a:xfrm>
          <a:prstGeom prst="rect">
            <a:avLst/>
          </a:prstGeom>
          <a:ln w="12700">
            <a:miter lim="400000"/>
          </a:ln>
        </p:spPr>
      </p:pic>
      <p:sp>
        <p:nvSpPr>
          <p:cNvPr id="3" name="Text Placeholder 2">
            <a:extLst>
              <a:ext uri="{FF2B5EF4-FFF2-40B4-BE49-F238E27FC236}">
                <a16:creationId xmlns:a16="http://schemas.microsoft.com/office/drawing/2014/main" id="{0D231172-0E2F-BA44-8099-EADAC925E3F8}"/>
              </a:ext>
            </a:extLst>
          </p:cNvPr>
          <p:cNvSpPr>
            <a:spLocks noGrp="1"/>
          </p:cNvSpPr>
          <p:nvPr>
            <p:ph type="body" sz="quarter" idx="21"/>
          </p:nvPr>
        </p:nvSpPr>
        <p:spPr>
          <a:xfrm>
            <a:off x="1206500" y="2768381"/>
            <a:ext cx="21971000" cy="934780"/>
          </a:xfrm>
        </p:spPr>
        <p:txBody>
          <a:bodyPr/>
          <a:lstStyle/>
          <a:p>
            <a:r>
              <a:rPr lang="en-US" dirty="0"/>
              <a:t>Cross-site scripting (XSS) vulnerability</a:t>
            </a:r>
          </a:p>
          <a:p>
            <a:endParaRPr lang="en-US" dirty="0"/>
          </a:p>
        </p:txBody>
      </p:sp>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fontScale="90000"/>
          </a:bodyPr>
          <a:lstStyle/>
          <a:p>
            <a:r>
              <a:rPr lang="en-US" dirty="0"/>
              <a:t>Threat 2: Data controlled by a user flowing into our trusted codebase</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73" name="Cross-site scripting (XSS)"/>
          <p:cNvSpPr txBox="1">
            <a:spLocks noGrp="1"/>
          </p:cNvSpPr>
          <p:nvPr>
            <p:ph type="body" idx="21"/>
          </p:nvPr>
        </p:nvSpPr>
        <p:spPr>
          <a:xfrm>
            <a:off x="1206500" y="2768381"/>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Cross-site scripting (XSS)</a:t>
            </a:r>
            <a:r>
              <a:rPr lang="en-US" dirty="0"/>
              <a:t> vulnerability</a:t>
            </a:r>
            <a:endParaRPr dirty="0"/>
          </a:p>
        </p:txBody>
      </p:sp>
      <p:sp>
        <p:nvSpPr>
          <p:cNvPr id="174"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75"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76"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77" name="/transcripts/abcd"/>
          <p:cNvSpPr txBox="1"/>
          <p:nvPr/>
        </p:nvSpPr>
        <p:spPr>
          <a:xfrm>
            <a:off x="6447800" y="5414564"/>
            <a:ext cx="245120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a:solidFill>
                  <a:srgbClr val="000000"/>
                </a:solidFill>
              </a:defRPr>
            </a:lvl1pPr>
          </a:lstStyle>
          <a:p>
            <a:r>
              <a:t>/transcripts/abcd</a:t>
            </a:r>
          </a:p>
        </p:txBody>
      </p:sp>
      <p:pic>
        <p:nvPicPr>
          <p:cNvPr id="178" name="Image" descr="Image"/>
          <p:cNvPicPr>
            <a:picLocks noChangeAspect="1"/>
          </p:cNvPicPr>
          <p:nvPr/>
        </p:nvPicPr>
        <p:blipFill>
          <a:blip r:embed="rId4"/>
          <a:stretch>
            <a:fillRect/>
          </a:stretch>
        </p:blipFill>
        <p:spPr>
          <a:xfrm>
            <a:off x="7175690" y="7570937"/>
            <a:ext cx="7912101" cy="6832601"/>
          </a:xfrm>
          <a:prstGeom prst="rect">
            <a:avLst/>
          </a:prstGeom>
          <a:ln w="12700">
            <a:miter lim="400000"/>
          </a:ln>
        </p:spPr>
      </p:pic>
      <p:sp>
        <p:nvSpPr>
          <p:cNvPr id="179" name="Rectangle"/>
          <p:cNvSpPr/>
          <p:nvPr/>
        </p:nvSpPr>
        <p:spPr>
          <a:xfrm>
            <a:off x="15012468" y="4424278"/>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0" name="Rectangle"/>
          <p:cNvSpPr/>
          <p:nvPr/>
        </p:nvSpPr>
        <p:spPr>
          <a:xfrm>
            <a:off x="14192444" y="5580369"/>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81" name="app.get('/transcripts/:id', (req, res) =&gt; {…"/>
          <p:cNvSpPr txBox="1"/>
          <p:nvPr/>
        </p:nvSpPr>
        <p:spPr>
          <a:xfrm>
            <a:off x="13472117" y="3474251"/>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84" name="Cross-site scripting (XSS)"/>
          <p:cNvSpPr txBox="1">
            <a:spLocks noGrp="1"/>
          </p:cNvSpPr>
          <p:nvPr>
            <p:ph type="body" idx="21"/>
          </p:nvPr>
        </p:nvSpPr>
        <p:spPr>
          <a:xfrm>
            <a:off x="1206500" y="269424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Cross-site scripting (XSS) vulnerability</a:t>
            </a:r>
          </a:p>
        </p:txBody>
      </p:sp>
      <p:sp>
        <p:nvSpPr>
          <p:cNvPr id="185" name="Trusted Server"/>
          <p:cNvSpPr/>
          <p:nvPr/>
        </p:nvSpPr>
        <p:spPr>
          <a:xfrm>
            <a:off x="9535694" y="4950906"/>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Trusted Server</a:t>
            </a:r>
          </a:p>
        </p:txBody>
      </p:sp>
      <p:pic>
        <p:nvPicPr>
          <p:cNvPr id="186" name="Image" descr="Image"/>
          <p:cNvPicPr>
            <a:picLocks noChangeAspect="1"/>
          </p:cNvPicPr>
          <p:nvPr/>
        </p:nvPicPr>
        <p:blipFill>
          <a:blip r:embed="rId3"/>
          <a:stretch>
            <a:fillRect/>
          </a:stretch>
        </p:blipFill>
        <p:spPr>
          <a:xfrm>
            <a:off x="3650124" y="4538661"/>
            <a:ext cx="2160985" cy="3143251"/>
          </a:xfrm>
          <a:prstGeom prst="rect">
            <a:avLst/>
          </a:prstGeom>
          <a:ln w="12700">
            <a:miter lim="400000"/>
          </a:ln>
        </p:spPr>
      </p:pic>
      <p:sp>
        <p:nvSpPr>
          <p:cNvPr id="187" name="Line"/>
          <p:cNvSpPr/>
          <p:nvPr/>
        </p:nvSpPr>
        <p:spPr>
          <a:xfrm>
            <a:off x="6073853" y="6110286"/>
            <a:ext cx="3199097" cy="1"/>
          </a:xfrm>
          <a:prstGeom prst="line">
            <a:avLst/>
          </a:prstGeom>
          <a:ln w="127000">
            <a:solidFill>
              <a:srgbClr val="000000"/>
            </a:solidFill>
            <a:miter lim="400000"/>
            <a:tailEnd type="triangle"/>
          </a:ln>
        </p:spPr>
        <p:txBody>
          <a:bodyPr lIns="50800" tIns="50800" rIns="50800" bIns="50800" anchor="ctr"/>
          <a:lstStyle/>
          <a:p>
            <a:endParaRPr/>
          </a:p>
        </p:txBody>
      </p:sp>
      <p:sp>
        <p:nvSpPr>
          <p:cNvPr id="188" name="/transcripts/%3Ch1%3e…"/>
          <p:cNvSpPr txBox="1"/>
          <p:nvPr/>
        </p:nvSpPr>
        <p:spPr>
          <a:xfrm>
            <a:off x="5804215" y="5414564"/>
            <a:ext cx="3738373"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00"/>
                </a:solidFill>
                <a:hlinkClick r:id="rId4"/>
              </a:defRPr>
            </a:lvl1pPr>
          </a:lstStyle>
          <a:p>
            <a:pPr>
              <a:defRPr u="none"/>
            </a:pPr>
            <a:r>
              <a:rPr u="sng">
                <a:hlinkClick r:id="rId4"/>
              </a:rPr>
              <a:t>/transcripts/%3Ch1%3e…</a:t>
            </a:r>
          </a:p>
        </p:txBody>
      </p:sp>
      <p:sp>
        <p:nvSpPr>
          <p:cNvPr id="189" name="Rectangle"/>
          <p:cNvSpPr/>
          <p:nvPr/>
        </p:nvSpPr>
        <p:spPr>
          <a:xfrm>
            <a:off x="14964342" y="4183645"/>
            <a:ext cx="3447451"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0" name="Rectangle"/>
          <p:cNvSpPr/>
          <p:nvPr/>
        </p:nvSpPr>
        <p:spPr>
          <a:xfrm>
            <a:off x="14144318" y="5339736"/>
            <a:ext cx="9772214" cy="461366"/>
          </a:xfrm>
          <a:prstGeom prst="rect">
            <a:avLst/>
          </a:prstGeom>
          <a:solidFill>
            <a:schemeClr val="accent4">
              <a:hueOff val="348544"/>
              <a:lumOff val="7139"/>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1" name="app.get('/transcripts/:id', (req, res) =&gt; {…"/>
          <p:cNvSpPr txBox="1"/>
          <p:nvPr/>
        </p:nvSpPr>
        <p:spPr>
          <a:xfrm>
            <a:off x="13423991" y="3233618"/>
            <a:ext cx="10593506" cy="4673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2500" b="1">
                <a:solidFill>
                  <a:srgbClr val="018001"/>
                </a:solidFill>
                <a:latin typeface="Courier"/>
                <a:ea typeface="Courier"/>
                <a:cs typeface="Courier"/>
                <a:sym typeface="Courier"/>
              </a:defRPr>
            </a:pPr>
            <a:r>
              <a:rPr b="0" dirty="0" err="1">
                <a:solidFill>
                  <a:srgbClr val="000000"/>
                </a:solidFill>
              </a:rPr>
              <a:t>app.</a:t>
            </a:r>
            <a:r>
              <a:rPr dirty="0" err="1">
                <a:solidFill>
                  <a:srgbClr val="66187A"/>
                </a:solidFill>
              </a:rPr>
              <a:t>get</a:t>
            </a:r>
            <a:r>
              <a:rPr b="0" dirty="0">
                <a:solidFill>
                  <a:srgbClr val="000000"/>
                </a:solidFill>
              </a:rPr>
              <a:t>(</a:t>
            </a:r>
            <a:r>
              <a:rPr dirty="0"/>
              <a:t>'/transcripts/:id'</a:t>
            </a:r>
            <a:r>
              <a:rPr b="0" dirty="0">
                <a:solidFill>
                  <a:srgbClr val="000000"/>
                </a:solidFill>
              </a:rPr>
              <a:t>, (req, res) =&gt; {</a:t>
            </a:r>
          </a:p>
          <a:p>
            <a:pPr algn="l" defTabSz="457200">
              <a:defRPr sz="2500" i="1">
                <a:solidFill>
                  <a:srgbClr val="808080"/>
                </a:solidFill>
                <a:latin typeface="Courier"/>
                <a:ea typeface="Courier"/>
                <a:cs typeface="Courier"/>
                <a:sym typeface="Courier"/>
              </a:defRPr>
            </a:pPr>
            <a:r>
              <a:rPr i="0" dirty="0">
                <a:solidFill>
                  <a:srgbClr val="000000"/>
                </a:solidFill>
              </a:rPr>
              <a:t>  </a:t>
            </a:r>
            <a:r>
              <a:rPr dirty="0"/>
              <a:t>// </a:t>
            </a:r>
            <a:r>
              <a:rPr dirty="0" err="1"/>
              <a:t>req.params</a:t>
            </a:r>
            <a:r>
              <a:rPr dirty="0"/>
              <a:t> to get components of the path</a:t>
            </a:r>
          </a:p>
          <a:p>
            <a:pPr algn="l" defTabSz="457200">
              <a:defRPr sz="2500">
                <a:solidFill>
                  <a:srgbClr val="000000"/>
                </a:solidFill>
                <a:latin typeface="Courier"/>
                <a:ea typeface="Courier"/>
                <a:cs typeface="Courier"/>
                <a:sym typeface="Courier"/>
              </a:defRPr>
            </a:pPr>
            <a:r>
              <a:rPr i="1" dirty="0">
                <a:solidFill>
                  <a:srgbClr val="808080"/>
                </a:solidFill>
              </a:rPr>
              <a:t>  </a:t>
            </a:r>
            <a:r>
              <a:rPr b="1" dirty="0">
                <a:solidFill>
                  <a:srgbClr val="011480"/>
                </a:solidFill>
              </a:rPr>
              <a:t>const </a:t>
            </a:r>
            <a:r>
              <a:rPr dirty="0"/>
              <a:t>{</a:t>
            </a:r>
            <a:r>
              <a:rPr dirty="0">
                <a:solidFill>
                  <a:srgbClr val="458383"/>
                </a:solidFill>
              </a:rPr>
              <a:t>id</a:t>
            </a:r>
            <a:r>
              <a:rPr dirty="0"/>
              <a:t>} = </a:t>
            </a:r>
            <a:r>
              <a:rPr dirty="0" err="1"/>
              <a:t>req.</a:t>
            </a:r>
            <a:r>
              <a:rPr b="1" dirty="0" err="1">
                <a:solidFill>
                  <a:srgbClr val="66187A"/>
                </a:solidFill>
              </a:rPr>
              <a:t>params</a:t>
            </a:r>
            <a:r>
              <a:rPr dirty="0"/>
              <a:t>;</a:t>
            </a:r>
          </a:p>
          <a:p>
            <a:pPr algn="l" defTabSz="457200">
              <a:defRPr sz="2500">
                <a:solidFill>
                  <a:srgbClr val="000000"/>
                </a:solidFill>
                <a:latin typeface="Courier"/>
                <a:ea typeface="Courier"/>
                <a:cs typeface="Courier"/>
                <a:sym typeface="Courier"/>
              </a:defRPr>
            </a:pPr>
            <a:r>
              <a:rPr dirty="0"/>
              <a:t>  </a:t>
            </a:r>
            <a:r>
              <a:rPr b="1" dirty="0">
                <a:solidFill>
                  <a:srgbClr val="011480"/>
                </a:solidFill>
              </a:rPr>
              <a:t>const </a:t>
            </a:r>
            <a:r>
              <a:rPr dirty="0" err="1">
                <a:solidFill>
                  <a:srgbClr val="458383"/>
                </a:solidFill>
              </a:rPr>
              <a:t>theTranscript</a:t>
            </a:r>
            <a:r>
              <a:rPr dirty="0">
                <a:solidFill>
                  <a:srgbClr val="458383"/>
                </a:solidFill>
              </a:rPr>
              <a:t> </a:t>
            </a:r>
            <a:r>
              <a:rPr dirty="0"/>
              <a:t>= </a:t>
            </a:r>
            <a:r>
              <a:rPr dirty="0" err="1"/>
              <a:t>db.</a:t>
            </a:r>
            <a:r>
              <a:rPr i="1" dirty="0" err="1"/>
              <a:t>getTranscript</a:t>
            </a:r>
            <a:r>
              <a:rPr dirty="0"/>
              <a:t>(</a:t>
            </a:r>
            <a:r>
              <a:rPr i="1" dirty="0" err="1"/>
              <a:t>parseInt</a:t>
            </a:r>
            <a:r>
              <a:rPr dirty="0"/>
              <a:t>(</a:t>
            </a:r>
            <a:r>
              <a:rPr dirty="0">
                <a:solidFill>
                  <a:srgbClr val="458383"/>
                </a:solidFill>
              </a:rPr>
              <a:t>id</a:t>
            </a:r>
            <a:r>
              <a:rPr dirty="0"/>
              <a:t>));</a:t>
            </a:r>
          </a:p>
          <a:p>
            <a:pPr algn="l" defTabSz="457200">
              <a:defRPr sz="2500">
                <a:solidFill>
                  <a:srgbClr val="458383"/>
                </a:solidFill>
                <a:latin typeface="Courier"/>
                <a:ea typeface="Courier"/>
                <a:cs typeface="Courier"/>
                <a:sym typeface="Courier"/>
              </a:defRPr>
            </a:pPr>
            <a:r>
              <a:rPr dirty="0">
                <a:solidFill>
                  <a:srgbClr val="000000"/>
                </a:solidFill>
              </a:rPr>
              <a:t>  </a:t>
            </a:r>
            <a:r>
              <a:rPr b="1" dirty="0">
                <a:solidFill>
                  <a:srgbClr val="011480"/>
                </a:solidFill>
              </a:rPr>
              <a:t>if </a:t>
            </a:r>
            <a:r>
              <a:rPr dirty="0">
                <a:solidFill>
                  <a:srgbClr val="000000"/>
                </a:solidFill>
              </a:rPr>
              <a:t>(</a:t>
            </a:r>
            <a:r>
              <a:rPr dirty="0" err="1"/>
              <a:t>theTranscript</a:t>
            </a:r>
            <a:r>
              <a:rPr dirty="0"/>
              <a:t> </a:t>
            </a:r>
            <a:r>
              <a:rPr dirty="0">
                <a:solidFill>
                  <a:srgbClr val="000000"/>
                </a:solidFill>
              </a:rPr>
              <a:t>=== </a:t>
            </a:r>
            <a:r>
              <a:rPr b="1" dirty="0">
                <a:solidFill>
                  <a:srgbClr val="011480"/>
                </a:solidFill>
              </a:rPr>
              <a:t>undefined</a:t>
            </a:r>
            <a:r>
              <a:rPr dirty="0">
                <a:solidFill>
                  <a:srgbClr val="000000"/>
                </a:solidFill>
              </a:rPr>
              <a:t>) {</a:t>
            </a:r>
          </a:p>
          <a:p>
            <a:pPr algn="l" defTabSz="457200">
              <a:defRPr sz="2500" b="1">
                <a:solidFill>
                  <a:srgbClr val="018001"/>
                </a:solidFill>
                <a:latin typeface="Courier"/>
                <a:ea typeface="Courier"/>
                <a:cs typeface="Courier"/>
                <a:sym typeface="Courier"/>
              </a:defRPr>
            </a:pPr>
            <a:r>
              <a:rPr b="0" dirty="0">
                <a:solidFill>
                  <a:srgbClr val="000000"/>
                </a:solidFill>
              </a:rPr>
              <a:t>    </a:t>
            </a:r>
            <a:r>
              <a:rPr b="0" dirty="0" err="1">
                <a:solidFill>
                  <a:srgbClr val="000000"/>
                </a:solidFill>
              </a:rPr>
              <a:t>res.</a:t>
            </a:r>
            <a:r>
              <a:rPr b="0" dirty="0" err="1">
                <a:solidFill>
                  <a:srgbClr val="7A7A43"/>
                </a:solidFill>
              </a:rPr>
              <a:t>status</a:t>
            </a:r>
            <a:r>
              <a:rPr b="0" dirty="0">
                <a:solidFill>
                  <a:srgbClr val="000000"/>
                </a:solidFill>
              </a:rPr>
              <a:t>(</a:t>
            </a:r>
            <a:r>
              <a:rPr b="0" dirty="0">
                <a:solidFill>
                  <a:srgbClr val="0432FF"/>
                </a:solidFill>
              </a:rPr>
              <a:t>404</a:t>
            </a:r>
            <a:r>
              <a:rPr b="0" dirty="0">
                <a:solidFill>
                  <a:srgbClr val="000000"/>
                </a:solidFill>
              </a:rPr>
              <a:t>).</a:t>
            </a:r>
            <a:r>
              <a:rPr dirty="0">
                <a:solidFill>
                  <a:srgbClr val="66187A"/>
                </a:solidFill>
              </a:rPr>
              <a:t>send</a:t>
            </a:r>
            <a:r>
              <a:rPr b="0" dirty="0">
                <a:solidFill>
                  <a:srgbClr val="000000"/>
                </a:solidFill>
              </a:rPr>
              <a:t>(</a:t>
            </a:r>
            <a:r>
              <a:rPr dirty="0"/>
              <a:t>`No student with id = </a:t>
            </a:r>
            <a:r>
              <a:rPr b="0" dirty="0">
                <a:solidFill>
                  <a:srgbClr val="000000"/>
                </a:solidFill>
              </a:rPr>
              <a:t>${</a:t>
            </a:r>
            <a:r>
              <a:rPr b="0" dirty="0">
                <a:solidFill>
                  <a:srgbClr val="458383"/>
                </a:solidFill>
              </a:rPr>
              <a:t>id</a:t>
            </a:r>
            <a:r>
              <a:rPr b="0" dirty="0">
                <a:solidFill>
                  <a:srgbClr val="000000"/>
                </a:solidFill>
              </a:rPr>
              <a:t>}</a:t>
            </a:r>
            <a:r>
              <a:rPr dirty="0"/>
              <a:t>`</a:t>
            </a:r>
            <a:r>
              <a:rPr b="0"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458383"/>
                </a:solidFill>
                <a:latin typeface="Courier"/>
                <a:ea typeface="Courier"/>
                <a:cs typeface="Courier"/>
                <a:sym typeface="Courier"/>
              </a:defRPr>
            </a:pPr>
            <a:r>
              <a:rPr dirty="0">
                <a:solidFill>
                  <a:srgbClr val="000000"/>
                </a:solidFill>
              </a:rPr>
              <a:t>    </a:t>
            </a:r>
            <a:r>
              <a:rPr dirty="0" err="1">
                <a:solidFill>
                  <a:srgbClr val="000000"/>
                </a:solidFill>
              </a:rPr>
              <a:t>res.</a:t>
            </a:r>
            <a:r>
              <a:rPr dirty="0" err="1">
                <a:solidFill>
                  <a:srgbClr val="7A7A43"/>
                </a:solidFill>
              </a:rPr>
              <a:t>status</a:t>
            </a:r>
            <a:r>
              <a:rPr dirty="0">
                <a:solidFill>
                  <a:srgbClr val="000000"/>
                </a:solidFill>
              </a:rPr>
              <a:t>(</a:t>
            </a:r>
            <a:r>
              <a:rPr dirty="0">
                <a:solidFill>
                  <a:srgbClr val="0432FF"/>
                </a:solidFill>
              </a:rPr>
              <a:t>200</a:t>
            </a:r>
            <a:r>
              <a:rPr dirty="0">
                <a:solidFill>
                  <a:srgbClr val="000000"/>
                </a:solidFill>
              </a:rPr>
              <a:t>).</a:t>
            </a:r>
            <a:r>
              <a:rPr b="1" dirty="0">
                <a:solidFill>
                  <a:srgbClr val="66187A"/>
                </a:solidFill>
              </a:rPr>
              <a:t>send</a:t>
            </a:r>
            <a:r>
              <a:rPr dirty="0">
                <a:solidFill>
                  <a:srgbClr val="000000"/>
                </a:solidFill>
              </a:rPr>
              <a:t>(</a:t>
            </a:r>
            <a:r>
              <a:rPr dirty="0" err="1"/>
              <a:t>theTranscript</a:t>
            </a:r>
            <a:r>
              <a:rPr dirty="0">
                <a:solidFill>
                  <a:srgbClr val="000000"/>
                </a:solidFill>
              </a:rPr>
              <a:t>);</a:t>
            </a:r>
          </a:p>
          <a:p>
            <a:pPr algn="l" defTabSz="457200">
              <a:defRPr sz="2500">
                <a:solidFill>
                  <a:srgbClr val="000000"/>
                </a:solidFill>
                <a:latin typeface="Courier"/>
                <a:ea typeface="Courier"/>
                <a:cs typeface="Courier"/>
                <a:sym typeface="Courier"/>
              </a:defRPr>
            </a:pPr>
            <a:r>
              <a:rPr dirty="0"/>
              <a:t>  }</a:t>
            </a:r>
          </a:p>
          <a:p>
            <a:pPr algn="l" defTabSz="457200">
              <a:defRPr sz="2500">
                <a:solidFill>
                  <a:srgbClr val="000000"/>
                </a:solidFill>
                <a:latin typeface="Courier"/>
                <a:ea typeface="Courier"/>
                <a:cs typeface="Courier"/>
                <a:sym typeface="Courier"/>
              </a:defRPr>
            </a:pPr>
            <a:r>
              <a:rPr dirty="0"/>
              <a:t>});</a:t>
            </a:r>
          </a:p>
        </p:txBody>
      </p:sp>
      <p:pic>
        <p:nvPicPr>
          <p:cNvPr id="192" name="Image" descr="Image"/>
          <p:cNvPicPr>
            <a:picLocks noChangeAspect="1"/>
          </p:cNvPicPr>
          <p:nvPr/>
        </p:nvPicPr>
        <p:blipFill>
          <a:blip r:embed="rId5"/>
          <a:stretch>
            <a:fillRect/>
          </a:stretch>
        </p:blipFill>
        <p:spPr>
          <a:xfrm>
            <a:off x="1652270" y="7578491"/>
            <a:ext cx="7912101" cy="6832601"/>
          </a:xfrm>
          <a:prstGeom prst="rect">
            <a:avLst/>
          </a:prstGeom>
          <a:ln w="12700">
            <a:miter lim="400000"/>
          </a:ln>
        </p:spPr>
      </p:pic>
      <p:pic>
        <p:nvPicPr>
          <p:cNvPr id="193" name="Image" descr="Image"/>
          <p:cNvPicPr>
            <a:picLocks noChangeAspect="1"/>
          </p:cNvPicPr>
          <p:nvPr/>
        </p:nvPicPr>
        <p:blipFill>
          <a:blip r:embed="rId6"/>
          <a:stretch>
            <a:fillRect/>
          </a:stretch>
        </p:blipFill>
        <p:spPr>
          <a:xfrm>
            <a:off x="8784590" y="7578491"/>
            <a:ext cx="7912101" cy="6832601"/>
          </a:xfrm>
          <a:prstGeom prst="rect">
            <a:avLst/>
          </a:prstGeom>
          <a:ln w="12700">
            <a:miter lim="400000"/>
          </a:ln>
        </p:spPr>
      </p:pic>
      <p:sp>
        <p:nvSpPr>
          <p:cNvPr id="194" name="Callout"/>
          <p:cNvSpPr/>
          <p:nvPr/>
        </p:nvSpPr>
        <p:spPr>
          <a:xfrm>
            <a:off x="16285109" y="4537648"/>
            <a:ext cx="7912101" cy="8819986"/>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95" name="&lt;h1&gt;Congratulations!&lt;/h1&gt;…"/>
          <p:cNvSpPr txBox="1"/>
          <p:nvPr/>
        </p:nvSpPr>
        <p:spPr>
          <a:xfrm>
            <a:off x="16617860" y="6761763"/>
            <a:ext cx="7246602" cy="6731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a:t>
            </a:r>
          </a:p>
          <a:p>
            <a:pPr algn="l" defTabSz="457200">
              <a:defRPr>
                <a:solidFill>
                  <a:srgbClr val="000000"/>
                </a:solidFill>
                <a:latin typeface="Courier"/>
                <a:ea typeface="Courier"/>
                <a:cs typeface="Courier"/>
                <a:sym typeface="Courier"/>
              </a:defRPr>
            </a:pPr>
            <a:r>
              <a:t>  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  &lt;</a:t>
            </a:r>
            <a:r>
              <a:rPr b="1">
                <a:solidFill>
                  <a:srgbClr val="011480"/>
                </a:solidFill>
              </a:rPr>
              <a:t>script </a:t>
            </a:r>
            <a:r>
              <a:rPr b="1">
                <a:solidFill>
                  <a:srgbClr val="0432FF"/>
                </a:solidFill>
              </a:rPr>
              <a:t>language</a:t>
            </a:r>
            <a:r>
              <a:rPr b="1">
                <a:solidFill>
                  <a:srgbClr val="018001"/>
                </a:solidFill>
              </a:rPr>
              <a:t>=“javascript”</a:t>
            </a:r>
            <a:r>
              <a:t>&gt;</a:t>
            </a:r>
          </a:p>
          <a:p>
            <a:pPr algn="l" defTabSz="457200">
              <a:defRPr>
                <a:solidFill>
                  <a:srgbClr val="000000"/>
                </a:solidFill>
                <a:latin typeface="Courier"/>
                <a:ea typeface="Courier"/>
                <a:cs typeface="Courier"/>
                <a:sym typeface="Courier"/>
              </a:defRPr>
            </a:pPr>
            <a:r>
              <a:t>document.getRootNode().body.innerHTML=</a:t>
            </a:r>
          </a:p>
          <a:p>
            <a:pPr algn="l" defTabSz="457200">
              <a:defRPr>
                <a:solidFill>
                  <a:srgbClr val="000000"/>
                </a:solidFill>
                <a:latin typeface="Courier"/>
                <a:ea typeface="Courier"/>
                <a:cs typeface="Courier"/>
                <a:sym typeface="Courier"/>
              </a:defRPr>
            </a:pPr>
            <a:r>
              <a:t>'&lt;</a:t>
            </a:r>
            <a:r>
              <a:rPr b="1">
                <a:solidFill>
                  <a:srgbClr val="011480"/>
                </a:solidFill>
              </a:rPr>
              <a:t>h1</a:t>
            </a:r>
            <a:r>
              <a:t>&gt;Congratulations!&lt;/</a:t>
            </a:r>
            <a:r>
              <a:rPr b="1">
                <a:solidFill>
                  <a:srgbClr val="011480"/>
                </a:solidFill>
              </a:rPr>
              <a:t>h1</a:t>
            </a:r>
            <a:r>
              <a:t>&gt;You are the 1000th visitor to the transcript site! You have been selected to receive a free iPad. To claim your prize &lt;</a:t>
            </a:r>
            <a:r>
              <a:rPr b="1">
                <a:solidFill>
                  <a:srgbClr val="011480"/>
                </a:solidFill>
              </a:rPr>
              <a:t>a </a:t>
            </a:r>
            <a:r>
              <a:rPr b="1">
                <a:solidFill>
                  <a:srgbClr val="0432FF"/>
                </a:solidFill>
              </a:rPr>
              <a:t>href</a:t>
            </a:r>
            <a:r>
              <a:rPr b="1">
                <a:solidFill>
                  <a:srgbClr val="018001"/>
                </a:solidFill>
              </a:rPr>
              <a:t>="https://www.youtube.com/watch?v=DLzxrzFCyOs"</a:t>
            </a:r>
            <a:r>
              <a:t>&gt;click here!&lt;/</a:t>
            </a:r>
            <a:r>
              <a:rPr b="1">
                <a:solidFill>
                  <a:srgbClr val="011480"/>
                </a:solidFill>
              </a:rPr>
              <a:t>a</a:t>
            </a:r>
            <a:r>
              <a:t>&gt;’;</a:t>
            </a:r>
          </a:p>
          <a:p>
            <a:pPr algn="l" defTabSz="457200">
              <a:defRPr>
                <a:solidFill>
                  <a:srgbClr val="000000"/>
                </a:solidFill>
                <a:latin typeface="Courier"/>
                <a:ea typeface="Courier"/>
                <a:cs typeface="Courier"/>
                <a:sym typeface="Courier"/>
              </a:defRPr>
            </a:pPr>
            <a:r>
              <a:t>alert('You are a winner!’);</a:t>
            </a:r>
          </a:p>
          <a:p>
            <a:pPr algn="l" defTabSz="457200">
              <a:defRPr>
                <a:solidFill>
                  <a:srgbClr val="000000"/>
                </a:solidFill>
                <a:latin typeface="Courier"/>
                <a:ea typeface="Courier"/>
                <a:cs typeface="Courier"/>
                <a:sym typeface="Courier"/>
              </a:defRPr>
            </a:pPr>
            <a:r>
              <a:t>&lt;/</a:t>
            </a:r>
            <a:r>
              <a:rPr b="1">
                <a:solidFill>
                  <a:srgbClr val="011480"/>
                </a:solidFill>
              </a:rPr>
              <a:t>script</a:t>
            </a:r>
            <a:r>
              <a:t>&gt;</a:t>
            </a:r>
          </a:p>
          <a:p>
            <a:pPr algn="l" defTabSz="457200">
              <a:defRPr>
                <a:solidFill>
                  <a:srgbClr val="000000"/>
                </a:solidFill>
                <a:latin typeface="Courier"/>
                <a:ea typeface="Courier"/>
                <a:cs typeface="Courier"/>
                <a:sym typeface="Courier"/>
              </a:defRPr>
            </a:pPr>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normAutofit/>
          </a:bodyPr>
          <a:lstStyle/>
          <a:p>
            <a:pPr marL="698500" indent="-698500">
              <a:buSzPct val="123000"/>
              <a:buChar char="•"/>
            </a:pPr>
            <a:r>
              <a:rPr lang="en-US" dirty="0"/>
              <a:t>Define key terms relating to software/system security</a:t>
            </a:r>
          </a:p>
          <a:p>
            <a:pPr marL="698500" indent="-698500">
              <a:buSzPct val="123000"/>
              <a:buChar char="•"/>
            </a:pPr>
            <a:r>
              <a:rPr dirty="0"/>
              <a:t>Describe </a:t>
            </a:r>
            <a:r>
              <a:rPr lang="en-US" dirty="0"/>
              <a:t>some of the tradeoffs between security and other requirements in software engineering</a:t>
            </a:r>
          </a:p>
          <a:p>
            <a:pPr marL="698500" indent="-698500">
              <a:buSzPct val="123000"/>
              <a:buChar char="•"/>
            </a:pPr>
            <a:r>
              <a:rPr lang="en-US" dirty="0"/>
              <a:t>Explain 5 common vulnerabilities in web applications and similar software systems, and describe some common mitigations for each of them.</a:t>
            </a:r>
          </a:p>
          <a:p>
            <a:pPr marL="698500" indent="-698500">
              <a:buSzPct val="123000"/>
              <a:buChar char="•"/>
            </a:pPr>
            <a:r>
              <a:rPr lang="en-US" dirty="0"/>
              <a:t>Explain why software alone isn’t enough to assure security</a:t>
            </a:r>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 </a:t>
            </a:r>
            <a:r>
              <a:rPr lang="en-US" dirty="0"/>
              <a:t>vulnerability </a:t>
            </a:r>
            <a:r>
              <a:rPr dirty="0"/>
              <a:t>in Apache Struts (@Equifax)</a:t>
            </a:r>
          </a:p>
        </p:txBody>
      </p:sp>
      <p:sp>
        <p:nvSpPr>
          <p:cNvPr id="199" name="Slide bullet text"/>
          <p:cNvSpPr txBox="1">
            <a:spLocks noGrp="1"/>
          </p:cNvSpPr>
          <p:nvPr>
            <p:ph type="body" idx="1"/>
          </p:nvPr>
        </p:nvSpPr>
        <p:spPr>
          <a:prstGeom prst="rect">
            <a:avLst/>
          </a:prstGeom>
        </p:spPr>
        <p:txBody>
          <a:bodyPr/>
          <a:lstStyle/>
          <a:p>
            <a:endParaRPr/>
          </a:p>
        </p:txBody>
      </p:sp>
      <p:pic>
        <p:nvPicPr>
          <p:cNvPr id="200" name="Image" descr="Image"/>
          <p:cNvPicPr>
            <a:picLocks noChangeAspect="1"/>
          </p:cNvPicPr>
          <p:nvPr/>
        </p:nvPicPr>
        <p:blipFill>
          <a:blip r:embed="rId3"/>
          <a:stretch>
            <a:fillRect/>
          </a:stretch>
        </p:blipFill>
        <p:spPr>
          <a:xfrm>
            <a:off x="2051050" y="4059652"/>
            <a:ext cx="20281900" cy="58166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14290278" y="7279084"/>
            <a:ext cx="9385301" cy="2387601"/>
          </a:xfrm>
          <a:prstGeom prst="rect">
            <a:avLst/>
          </a:prstGeom>
          <a:ln w="12700">
            <a:miter lim="400000"/>
          </a:ln>
        </p:spPr>
      </p:pic>
      <p:sp>
        <p:nvSpPr>
          <p:cNvPr id="202" name="CVE-2017-5638 Detail…"/>
          <p:cNvSpPr txBox="1"/>
          <p:nvPr/>
        </p:nvSpPr>
        <p:spPr>
          <a:xfrm>
            <a:off x="3403334" y="9055496"/>
            <a:ext cx="17577332" cy="3927476"/>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t>CVE-2017-5638 Detail</a:t>
            </a:r>
          </a:p>
          <a:p>
            <a:pPr algn="l" defTabSz="642937">
              <a:defRPr sz="4200" b="1">
                <a:solidFill>
                  <a:srgbClr val="333333"/>
                </a:solidFill>
                <a:latin typeface="Avenir Next Regular"/>
                <a:ea typeface="Avenir Next Regular"/>
                <a:cs typeface="Avenir Next Regular"/>
                <a:sym typeface="Avenir Next Regular"/>
              </a:defRPr>
            </a:pPr>
            <a:r>
              <a:t>Current Description</a:t>
            </a:r>
          </a:p>
          <a:p>
            <a:pPr algn="l" defTabSz="642937">
              <a:defRPr sz="2200">
                <a:solidFill>
                  <a:srgbClr val="333333"/>
                </a:solidFill>
                <a:latin typeface="Avenir Next Regular"/>
                <a:ea typeface="Avenir Next Regular"/>
                <a:cs typeface="Avenir Next Regular"/>
                <a:sym typeface="Avenir Next Regular"/>
              </a:defRPr>
            </a:pPr>
            <a:r>
              <a:t>The Jakarta Multipart parser in Apache Struts 2 2.3.x before 2.3.32 and 2.5.x before 2.5.10.1 has incorrect exception handling and error-message generation during file-upload attempts, which allows remote attackers to </a:t>
            </a:r>
            <a:r>
              <a:rPr sz="3200" b="1"/>
              <a:t>execute arbitrary commands via a crafted Content-Type, Content-Disposition, or Content-Length HTTP header</a:t>
            </a:r>
            <a:r>
              <a:t>, as exploited in the wild in March 2017 with a Content-Type header containing a #cmd= string.</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Threat 2: Data controlled by a user flowing into our trusted codebase</a:t>
            </a:r>
            <a:endParaRPr dirty="0"/>
          </a:p>
        </p:txBody>
      </p:sp>
      <p:sp>
        <p:nvSpPr>
          <p:cNvPr id="198" name="Java code injection in Apache Struts (@Equifax)"/>
          <p:cNvSpPr txBox="1">
            <a:spLocks noGrp="1"/>
          </p:cNvSpPr>
          <p:nvPr>
            <p:ph type="body" idx="21"/>
          </p:nvPr>
        </p:nvSpPr>
        <p:spPr>
          <a:xfrm>
            <a:off x="1206500" y="2718954"/>
            <a:ext cx="21971000" cy="93478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Java code injection</a:t>
            </a:r>
            <a:r>
              <a:rPr lang="en-US" dirty="0"/>
              <a:t> vulnerability</a:t>
            </a:r>
            <a:r>
              <a:rPr dirty="0"/>
              <a:t> in </a:t>
            </a:r>
            <a:r>
              <a:rPr lang="en-US" dirty="0"/>
              <a:t>Log4J</a:t>
            </a:r>
            <a:endParaRPr dirty="0"/>
          </a:p>
        </p:txBody>
      </p:sp>
      <p:sp>
        <p:nvSpPr>
          <p:cNvPr id="199" name="Slide bullet text"/>
          <p:cNvSpPr txBox="1">
            <a:spLocks noGrp="1"/>
          </p:cNvSpPr>
          <p:nvPr>
            <p:ph type="body" idx="1"/>
          </p:nvPr>
        </p:nvSpPr>
        <p:spPr>
          <a:prstGeom prst="rect">
            <a:avLst/>
          </a:prstGeom>
        </p:spPr>
        <p:txBody>
          <a:bodyPr/>
          <a:lstStyle/>
          <a:p>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12376150" y="3706405"/>
            <a:ext cx="11620500" cy="1022350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12192000" y="13254335"/>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https://duo.com/decipher/apt41-compromised-six-state-government-networks</a:t>
            </a:r>
            <a:endParaRPr lang="en-US"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965200" y="4254500"/>
            <a:ext cx="6908800" cy="79502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13002568"/>
            <a:ext cx="12192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6"/>
              </a:rPr>
              <a:t>https://thehackernews.com/2021/12/extremely-critical-log4j-vulnerability.html</a:t>
            </a:r>
            <a:endParaRPr lang="en-US" dirty="0"/>
          </a:p>
        </p:txBody>
      </p:sp>
      <p:sp>
        <p:nvSpPr>
          <p:cNvPr id="202" name="CVE-2017-5638 Detail…"/>
          <p:cNvSpPr txBox="1"/>
          <p:nvPr/>
        </p:nvSpPr>
        <p:spPr>
          <a:xfrm>
            <a:off x="3428734" y="7355620"/>
            <a:ext cx="17577332" cy="4330031"/>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algn="l" defTabSz="642937">
              <a:defRPr sz="4600" b="1">
                <a:solidFill>
                  <a:srgbClr val="333333"/>
                </a:solidFill>
                <a:latin typeface="Avenir Next Regular"/>
                <a:ea typeface="Avenir Next Regular"/>
                <a:cs typeface="Avenir Next Regular"/>
                <a:sym typeface="Avenir Next Regular"/>
              </a:defRPr>
            </a:pPr>
            <a:r>
              <a:rPr lang="en-US" dirty="0"/>
              <a:t>CVE-2021-44228 Detail</a:t>
            </a:r>
          </a:p>
          <a:p>
            <a:pPr algn="l" defTabSz="642937">
              <a:defRPr sz="4200" b="1">
                <a:solidFill>
                  <a:srgbClr val="333333"/>
                </a:solidFill>
                <a:latin typeface="Avenir Next Regular"/>
                <a:ea typeface="Avenir Next Regular"/>
                <a:cs typeface="Avenir Next Regular"/>
                <a:sym typeface="Avenir Next Regular"/>
              </a:defRPr>
            </a:pPr>
            <a:r>
              <a:rPr dirty="0"/>
              <a:t>Current Description</a:t>
            </a:r>
          </a:p>
          <a:p>
            <a:pPr algn="l" defTabSz="642937">
              <a:defRPr sz="2200">
                <a:solidFill>
                  <a:srgbClr val="333333"/>
                </a:solidFill>
                <a:latin typeface="Avenir Next Regular"/>
                <a:ea typeface="Avenir Next Regular"/>
                <a:cs typeface="Avenir Next Regular"/>
                <a:sym typeface="Avenir Next Regular"/>
              </a:defRPr>
            </a:pPr>
            <a:r>
              <a:rPr lang="en-US" sz="2200" dirty="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3200" b="1" dirty="0">
                <a:sym typeface="Avenir Next Regular"/>
              </a:rPr>
              <a:t>endpoints. An attacker who can control log messages or log message parameters can execute arbitrary code loaded from LDAP servers when message lookup substitution is enabled</a:t>
            </a:r>
            <a:r>
              <a:rPr lang="en-US" sz="2200" dirty="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algn="l" defTabSz="642937">
              <a:defRPr sz="2200">
                <a:solidFill>
                  <a:srgbClr val="333333"/>
                </a:solidFill>
                <a:latin typeface="Avenir Next Regular"/>
                <a:ea typeface="Avenir Next Regular"/>
                <a:cs typeface="Avenir Next Regular"/>
                <a:sym typeface="Avenir Next Regular"/>
              </a:defRPr>
            </a:pPr>
            <a:r>
              <a:rPr lang="en-US" dirty="0">
                <a:hlinkClick r:id="rId7"/>
              </a:rPr>
              <a:t>https://nvd.nist.gov/vuln/detail/CVE-2021-44228</a:t>
            </a:r>
            <a:r>
              <a:rPr lang="en-US" dirty="0"/>
              <a:t> </a:t>
            </a:r>
            <a:endParaRPr dirty="0"/>
          </a:p>
        </p:txBody>
      </p:sp>
    </p:spTree>
    <p:extLst>
      <p:ext uri="{BB962C8B-B14F-4D97-AF65-F5344CB8AC3E}">
        <p14:creationId xmlns:p14="http://schemas.microsoft.com/office/powerpoint/2010/main" val="41613653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Example: Threat at the Boundary"/>
          <p:cNvSpPr txBox="1">
            <a:spLocks noGrp="1"/>
          </p:cNvSpPr>
          <p:nvPr>
            <p:ph type="title"/>
          </p:nvPr>
        </p:nvSpPr>
        <p:spPr>
          <a:prstGeom prst="rect">
            <a:avLst/>
          </a:prstGeom>
        </p:spPr>
        <p:txBody>
          <a:bodyPr>
            <a:normAutofit fontScale="90000"/>
          </a:bodyPr>
          <a:lstStyle/>
          <a:p>
            <a:r>
              <a:rPr lang="en-US" dirty="0"/>
              <a:t>Threat 3: Bad authentication</a:t>
            </a:r>
            <a:br>
              <a:rPr lang="en-US" dirty="0"/>
            </a:br>
            <a:endParaRPr dirty="0"/>
          </a:p>
        </p:txBody>
      </p:sp>
      <p:sp>
        <p:nvSpPr>
          <p:cNvPr id="206"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07"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08"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09"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0"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11"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12"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15" name="Do I trust that this request really came from the user?"/>
          <p:cNvGrpSpPr/>
          <p:nvPr/>
        </p:nvGrpSpPr>
        <p:grpSpPr>
          <a:xfrm>
            <a:off x="12411650" y="10957058"/>
            <a:ext cx="7799937" cy="1819276"/>
            <a:chOff x="0" y="0"/>
            <a:chExt cx="7799935" cy="1819275"/>
          </a:xfrm>
        </p:grpSpPr>
        <p:sp>
          <p:nvSpPr>
            <p:cNvPr id="214"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13"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18" name="Do I trust that this response really came from the server?"/>
          <p:cNvGrpSpPr/>
          <p:nvPr/>
        </p:nvGrpSpPr>
        <p:grpSpPr>
          <a:xfrm>
            <a:off x="3285510" y="11349964"/>
            <a:ext cx="7799937" cy="1819276"/>
            <a:chOff x="0" y="0"/>
            <a:chExt cx="7799935" cy="1819275"/>
          </a:xfrm>
        </p:grpSpPr>
        <p:sp>
          <p:nvSpPr>
            <p:cNvPr id="217"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16"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pic>
        <p:nvPicPr>
          <p:cNvPr id="219"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sp>
        <p:nvSpPr>
          <p:cNvPr id="3" name="Text Placeholder 2">
            <a:extLst>
              <a:ext uri="{FF2B5EF4-FFF2-40B4-BE49-F238E27FC236}">
                <a16:creationId xmlns:a16="http://schemas.microsoft.com/office/drawing/2014/main" id="{DAB1913D-A612-7641-A7E9-5A5B47728267}"/>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Example: Threat at the Boundary"/>
          <p:cNvSpPr txBox="1">
            <a:spLocks noGrp="1"/>
          </p:cNvSpPr>
          <p:nvPr>
            <p:ph type="title"/>
          </p:nvPr>
        </p:nvSpPr>
        <p:spPr>
          <a:prstGeom prst="rect">
            <a:avLst/>
          </a:prstGeom>
        </p:spPr>
        <p:txBody>
          <a:bodyPr>
            <a:normAutofit fontScale="90000"/>
          </a:bodyPr>
          <a:lstStyle/>
          <a:p>
            <a:r>
              <a:rPr lang="en-US" dirty="0"/>
              <a:t>Threat 3: Bad authentication</a:t>
            </a:r>
            <a:br>
              <a:rPr lang="en-US" dirty="0"/>
            </a:br>
            <a:endParaRPr dirty="0"/>
          </a:p>
        </p:txBody>
      </p:sp>
      <p:sp>
        <p:nvSpPr>
          <p:cNvPr id="247" name="Slide bullet text"/>
          <p:cNvSpPr txBox="1">
            <a:spLocks noGrp="1"/>
          </p:cNvSpPr>
          <p:nvPr>
            <p:ph type="body" idx="1"/>
          </p:nvPr>
        </p:nvSpPr>
        <p:spPr>
          <a:prstGeom prst="rect">
            <a:avLst/>
          </a:prstGeom>
        </p:spPr>
        <p:txBody>
          <a:bodyPr/>
          <a:lstStyle/>
          <a:p>
            <a:endParaRPr dirty="0"/>
          </a:p>
        </p:txBody>
      </p:sp>
      <p:sp>
        <p:nvSpPr>
          <p:cNvPr id="24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4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5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51" name="Line"/>
          <p:cNvSpPr/>
          <p:nvPr/>
        </p:nvSpPr>
        <p:spPr>
          <a:xfrm>
            <a:off x="6579119" y="4153343"/>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2" name="HTTP Request"/>
          <p:cNvSpPr txBox="1"/>
          <p:nvPr/>
        </p:nvSpPr>
        <p:spPr>
          <a:xfrm>
            <a:off x="6584156" y="3466795"/>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53" name="Line"/>
          <p:cNvSpPr/>
          <p:nvPr/>
        </p:nvSpPr>
        <p:spPr>
          <a:xfrm flipH="1">
            <a:off x="14830479" y="7959814"/>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54" name="HTTP Response"/>
          <p:cNvSpPr txBox="1"/>
          <p:nvPr/>
        </p:nvSpPr>
        <p:spPr>
          <a:xfrm>
            <a:off x="14942343" y="7273267"/>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grpSp>
        <p:nvGrpSpPr>
          <p:cNvPr id="257" name="Do I trust that this request really came from the user?"/>
          <p:cNvGrpSpPr/>
          <p:nvPr/>
        </p:nvGrpSpPr>
        <p:grpSpPr>
          <a:xfrm>
            <a:off x="12411650" y="10957058"/>
            <a:ext cx="7799937" cy="1819276"/>
            <a:chOff x="0" y="0"/>
            <a:chExt cx="7799935" cy="1819275"/>
          </a:xfrm>
        </p:grpSpPr>
        <p:sp>
          <p:nvSpPr>
            <p:cNvPr id="256" name="Do I trust that this request really came from the us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request </a:t>
              </a:r>
              <a:r>
                <a:rPr i="1"/>
                <a:t>really </a:t>
              </a:r>
              <a:r>
                <a:t>came from the user?</a:t>
              </a:r>
            </a:p>
          </p:txBody>
        </p:sp>
        <p:pic>
          <p:nvPicPr>
            <p:cNvPr id="255" name="Do I trust that this request really came from the user? Do I trust that this request really came from the user?" descr="Do I trust that this request really came from the user? Do I trust that this request really came from the user?"/>
            <p:cNvPicPr>
              <a:picLocks/>
            </p:cNvPicPr>
            <p:nvPr/>
          </p:nvPicPr>
          <p:blipFill>
            <a:blip r:embed="rId3"/>
            <a:stretch>
              <a:fillRect/>
            </a:stretch>
          </p:blipFill>
          <p:spPr>
            <a:xfrm>
              <a:off x="0" y="0"/>
              <a:ext cx="7799936" cy="1819275"/>
            </a:xfrm>
            <a:prstGeom prst="rect">
              <a:avLst/>
            </a:prstGeom>
            <a:effectLst/>
          </p:spPr>
        </p:pic>
      </p:grpSp>
      <p:grpSp>
        <p:nvGrpSpPr>
          <p:cNvPr id="260" name="Do I trust that this response really came from the server?"/>
          <p:cNvGrpSpPr/>
          <p:nvPr/>
        </p:nvGrpSpPr>
        <p:grpSpPr>
          <a:xfrm>
            <a:off x="3285510" y="11349964"/>
            <a:ext cx="7799937" cy="1819276"/>
            <a:chOff x="0" y="0"/>
            <a:chExt cx="7799935" cy="1819275"/>
          </a:xfrm>
        </p:grpSpPr>
        <p:sp>
          <p:nvSpPr>
            <p:cNvPr id="259" name="Do I trust that this response really came from the server?"/>
            <p:cNvSpPr txBox="1"/>
            <p:nvPr/>
          </p:nvSpPr>
          <p:spPr>
            <a:xfrm>
              <a:off x="215900" y="139700"/>
              <a:ext cx="7368136" cy="12604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600" b="1">
                  <a:solidFill>
                    <a:srgbClr val="C82506"/>
                  </a:solidFill>
                  <a:latin typeface="Helvetica"/>
                  <a:ea typeface="Helvetica"/>
                  <a:cs typeface="Helvetica"/>
                  <a:sym typeface="Helvetica"/>
                </a:defRPr>
              </a:pPr>
              <a:r>
                <a:t>Do I trust that this response </a:t>
              </a:r>
              <a:r>
                <a:rPr i="1"/>
                <a:t>really </a:t>
              </a:r>
              <a:r>
                <a:t>came from the server?</a:t>
              </a:r>
            </a:p>
          </p:txBody>
        </p:sp>
        <p:pic>
          <p:nvPicPr>
            <p:cNvPr id="258" name="Do I trust that this response really came from the server? Do I trust that this response really came from the server?" descr="Do I trust that this response really came from the server? Do I trust that this response really came from the server?"/>
            <p:cNvPicPr>
              <a:picLocks/>
            </p:cNvPicPr>
            <p:nvPr/>
          </p:nvPicPr>
          <p:blipFill>
            <a:blip r:embed="rId3"/>
            <a:stretch>
              <a:fillRect/>
            </a:stretch>
          </p:blipFill>
          <p:spPr>
            <a:xfrm>
              <a:off x="0" y="0"/>
              <a:ext cx="7799936" cy="1819275"/>
            </a:xfrm>
            <a:prstGeom prst="rect">
              <a:avLst/>
            </a:prstGeom>
            <a:effectLst/>
          </p:spPr>
        </p:pic>
      </p:grpSp>
      <p:sp>
        <p:nvSpPr>
          <p:cNvPr id="261" name="Line"/>
          <p:cNvSpPr/>
          <p:nvPr/>
        </p:nvSpPr>
        <p:spPr>
          <a:xfrm>
            <a:off x="14740855" y="4455540"/>
            <a:ext cx="283106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2" name="HTTP Request"/>
          <p:cNvSpPr txBox="1"/>
          <p:nvPr/>
        </p:nvSpPr>
        <p:spPr>
          <a:xfrm>
            <a:off x="14745890" y="3768993"/>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63" name="Line"/>
          <p:cNvSpPr/>
          <p:nvPr/>
        </p:nvSpPr>
        <p:spPr>
          <a:xfrm flipH="1">
            <a:off x="6528224" y="7567017"/>
            <a:ext cx="3158820"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64" name="HTTP Response"/>
          <p:cNvSpPr txBox="1"/>
          <p:nvPr/>
        </p:nvSpPr>
        <p:spPr>
          <a:xfrm>
            <a:off x="6640088" y="688046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rPr dirty="0"/>
              <a:t>HTTP Response</a:t>
            </a:r>
          </a:p>
        </p:txBody>
      </p:sp>
      <p:sp>
        <p:nvSpPr>
          <p:cNvPr id="265" name="malicious actor…"/>
          <p:cNvSpPr txBox="1"/>
          <p:nvPr/>
        </p:nvSpPr>
        <p:spPr>
          <a:xfrm>
            <a:off x="10231004" y="9382125"/>
            <a:ext cx="4460876" cy="1666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malicious actor</a:t>
            </a:r>
          </a:p>
          <a:p>
            <a:pPr defTabSz="821531">
              <a:defRPr sz="5000">
                <a:solidFill>
                  <a:srgbClr val="000000"/>
                </a:solidFill>
                <a:latin typeface="Helvetica Light"/>
                <a:ea typeface="Helvetica Light"/>
                <a:cs typeface="Helvetica Light"/>
                <a:sym typeface="Helvetica Light"/>
              </a:defRPr>
            </a:pPr>
            <a:r>
              <a:t>“black hat”</a:t>
            </a:r>
          </a:p>
        </p:txBody>
      </p:sp>
      <p:grpSp>
        <p:nvGrpSpPr>
          <p:cNvPr id="268" name="Might be “man in the middle” that intercepts requests and impersonates user or server."/>
          <p:cNvGrpSpPr/>
          <p:nvPr/>
        </p:nvGrpSpPr>
        <p:grpSpPr>
          <a:xfrm>
            <a:off x="8527752" y="1258357"/>
            <a:ext cx="7799936" cy="2365376"/>
            <a:chOff x="0" y="0"/>
            <a:chExt cx="7799935" cy="2365375"/>
          </a:xfrm>
        </p:grpSpPr>
        <p:sp>
          <p:nvSpPr>
            <p:cNvPr id="267" name="Might be “man in the middle” that intercepts requests and impersonates user or server."/>
            <p:cNvSpPr txBox="1"/>
            <p:nvPr/>
          </p:nvSpPr>
          <p:spPr>
            <a:xfrm>
              <a:off x="215900" y="139700"/>
              <a:ext cx="7368136" cy="1806575"/>
            </a:xfrm>
            <a:prstGeom prst="rect">
              <a:avLst/>
            </a:prstGeom>
            <a:solidFill>
              <a:srgbClr val="FFFFFF"/>
            </a:solidFill>
            <a:ln>
              <a:noFill/>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600" b="1">
                  <a:solidFill>
                    <a:srgbClr val="C82506"/>
                  </a:solidFill>
                  <a:latin typeface="Helvetica"/>
                  <a:ea typeface="Helvetica"/>
                  <a:cs typeface="Helvetica"/>
                  <a:sym typeface="Helvetica"/>
                </a:defRPr>
              </a:lvl1pPr>
            </a:lstStyle>
            <a:p>
              <a:r>
                <a:t>Might be “man in the middle” that intercepts requests and impersonates user or server.</a:t>
              </a:r>
            </a:p>
          </p:txBody>
        </p:sp>
        <p:pic>
          <p:nvPicPr>
            <p:cNvPr id="266" name="Might be “man in the middle” that intercepts requests and impersonates user or server. Might be “man in the middle” that intercepts requests and impersonates user or server." descr="Might be “man in the middle” that intercepts requests and impersonates user or server. Might be “man in the middle” that intercepts requests and impersonates user or server."/>
            <p:cNvPicPr>
              <a:picLocks/>
            </p:cNvPicPr>
            <p:nvPr/>
          </p:nvPicPr>
          <p:blipFill>
            <a:blip r:embed="rId4"/>
            <a:stretch>
              <a:fillRect/>
            </a:stretch>
          </p:blipFill>
          <p:spPr>
            <a:xfrm>
              <a:off x="0" y="0"/>
              <a:ext cx="7799936" cy="2365375"/>
            </a:xfrm>
            <a:prstGeom prst="rect">
              <a:avLst/>
            </a:prstGeom>
            <a:effectLst/>
          </p:spPr>
        </p:pic>
      </p:grpSp>
      <p:pic>
        <p:nvPicPr>
          <p:cNvPr id="270" name="Image" descr="Image"/>
          <p:cNvPicPr>
            <a:picLocks noChangeAspect="1"/>
          </p:cNvPicPr>
          <p:nvPr/>
        </p:nvPicPr>
        <p:blipFill>
          <a:blip r:embed="rId5"/>
          <a:stretch>
            <a:fillRect/>
          </a:stretch>
        </p:blipFill>
        <p:spPr>
          <a:xfrm>
            <a:off x="4034284" y="4232044"/>
            <a:ext cx="1835498" cy="3420699"/>
          </a:xfrm>
          <a:prstGeom prst="rect">
            <a:avLst/>
          </a:prstGeom>
          <a:ln w="12700">
            <a:miter lim="400000"/>
          </a:ln>
        </p:spPr>
      </p:pic>
      <p:sp>
        <p:nvSpPr>
          <p:cNvPr id="3" name="Text Placeholder 2">
            <a:extLst>
              <a:ext uri="{FF2B5EF4-FFF2-40B4-BE49-F238E27FC236}">
                <a16:creationId xmlns:a16="http://schemas.microsoft.com/office/drawing/2014/main" id="{953BC40B-4C5C-B649-8CA5-1D00BFC638ED}"/>
              </a:ext>
            </a:extLst>
          </p:cNvPr>
          <p:cNvSpPr>
            <a:spLocks noGrp="1"/>
          </p:cNvSpPr>
          <p:nvPr>
            <p:ph type="body" sz="quarter" idx="21"/>
          </p:nvPr>
        </p:nvSpPr>
        <p:spPr/>
        <p:txBody>
          <a:bodyPr/>
          <a:lstStyle/>
          <a:p>
            <a:endParaRPr lang="en-US"/>
          </a:p>
        </p:txBody>
      </p:sp>
      <p:pic>
        <p:nvPicPr>
          <p:cNvPr id="5" name="Picture 2">
            <a:extLst>
              <a:ext uri="{FF2B5EF4-FFF2-40B4-BE49-F238E27FC236}">
                <a16:creationId xmlns:a16="http://schemas.microsoft.com/office/drawing/2014/main" id="{F58331BA-1A68-3D3B-83E2-B7F59AAC07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3284" y="4373255"/>
            <a:ext cx="2228850" cy="30765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A33BB7-810D-B812-E63D-A1484D4B4C59}"/>
              </a:ext>
            </a:extLst>
          </p:cNvPr>
          <p:cNvSpPr txBox="1"/>
          <p:nvPr/>
        </p:nvSpPr>
        <p:spPr>
          <a:xfrm>
            <a:off x="8901087" y="5069924"/>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 (imperfect): Use https and SSL</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Threat Models: Web Server"/>
          <p:cNvSpPr txBox="1">
            <a:spLocks noGrp="1"/>
          </p:cNvSpPr>
          <p:nvPr>
            <p:ph type="title"/>
          </p:nvPr>
        </p:nvSpPr>
        <p:spPr>
          <a:prstGeom prst="rect">
            <a:avLst/>
          </a:prstGeom>
        </p:spPr>
        <p:txBody>
          <a:bodyPr>
            <a:normAutofit fontScale="90000"/>
          </a:bodyPr>
          <a:lstStyle/>
          <a:p>
            <a:r>
              <a:rPr lang="en-US" dirty="0"/>
              <a:t>Threat 3: Bad authentication</a:t>
            </a:r>
            <a:br>
              <a:rPr lang="en-US" dirty="0"/>
            </a:br>
            <a:endParaRPr dirty="0"/>
          </a:p>
        </p:txBody>
      </p:sp>
      <p:sp>
        <p:nvSpPr>
          <p:cNvPr id="273" name="Preventing the man-in-the-middle with SS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Preventing the man-in-the-middle with SSL</a:t>
            </a:r>
          </a:p>
        </p:txBody>
      </p:sp>
      <p:sp>
        <p:nvSpPr>
          <p:cNvPr id="274"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75"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76"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77"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78"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79"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80"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81" name="Image" descr="Image"/>
          <p:cNvPicPr>
            <a:picLocks noChangeAspect="1"/>
          </p:cNvPicPr>
          <p:nvPr/>
        </p:nvPicPr>
        <p:blipFill>
          <a:blip r:embed="rId3"/>
          <a:stretch>
            <a:fillRect/>
          </a:stretch>
        </p:blipFill>
        <p:spPr>
          <a:xfrm>
            <a:off x="3967757" y="4249903"/>
            <a:ext cx="2160986" cy="3143251"/>
          </a:xfrm>
          <a:prstGeom prst="rect">
            <a:avLst/>
          </a:prstGeom>
          <a:ln w="12700">
            <a:miter lim="400000"/>
          </a:ln>
        </p:spPr>
      </p:pic>
      <p:grpSp>
        <p:nvGrpSpPr>
          <p:cNvPr id="284" name="Group"/>
          <p:cNvGrpSpPr/>
          <p:nvPr/>
        </p:nvGrpSpPr>
        <p:grpSpPr>
          <a:xfrm>
            <a:off x="14422884" y="8325076"/>
            <a:ext cx="1953078" cy="4197765"/>
            <a:chOff x="1980836" y="0"/>
            <a:chExt cx="1953077" cy="4197764"/>
          </a:xfrm>
        </p:grpSpPr>
        <p:sp>
          <p:nvSpPr>
            <p:cNvPr id="282"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83"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4"/>
                </a:rPr>
                <a:t>amazon.com</a:t>
              </a:r>
              <a:r>
                <a:t> certificate</a:t>
              </a:r>
            </a:p>
            <a:p>
              <a:pPr defTabSz="821531">
                <a:defRPr sz="3200" b="1">
                  <a:solidFill>
                    <a:srgbClr val="000000"/>
                  </a:solidFill>
                </a:defRPr>
              </a:pPr>
              <a:r>
                <a:t>(AZ’s public key + CA’s sig)</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E88627C-11D6-58C6-FE22-414F417E1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7306" y="4849493"/>
            <a:ext cx="2228850" cy="3076575"/>
          </a:xfrm>
          <a:prstGeom prst="rect">
            <a:avLst/>
          </a:prstGeom>
          <a:noFill/>
          <a:extLst>
            <a:ext uri="{909E8E84-426E-40DD-AFC4-6F175D3DCCD1}">
              <a14:hiddenFill xmlns:a14="http://schemas.microsoft.com/office/drawing/2010/main">
                <a:solidFill>
                  <a:srgbClr val="FFFFFF"/>
                </a:solidFill>
              </a14:hiddenFill>
            </a:ext>
          </a:extLst>
        </p:spPr>
      </p:pic>
      <p:sp>
        <p:nvSpPr>
          <p:cNvPr id="286" name="Threat Models: Web Server"/>
          <p:cNvSpPr txBox="1">
            <a:spLocks noGrp="1"/>
          </p:cNvSpPr>
          <p:nvPr>
            <p:ph type="title"/>
          </p:nvPr>
        </p:nvSpPr>
        <p:spPr>
          <a:prstGeom prst="rect">
            <a:avLst/>
          </a:prstGeom>
        </p:spPr>
        <p:txBody>
          <a:bodyPr>
            <a:normAutofit fontScale="90000"/>
          </a:bodyPr>
          <a:lstStyle/>
          <a:p>
            <a:r>
              <a:rPr lang="en-US" dirty="0"/>
              <a:t>Preventing the man-in-the-middle with SSL</a:t>
            </a:r>
            <a:br>
              <a:rPr lang="en-US" dirty="0"/>
            </a:br>
            <a:endParaRPr dirty="0"/>
          </a:p>
        </p:txBody>
      </p:sp>
      <p:sp>
        <p:nvSpPr>
          <p:cNvPr id="288" name="Rectangle"/>
          <p:cNvSpPr/>
          <p:nvPr/>
        </p:nvSpPr>
        <p:spPr>
          <a:xfrm>
            <a:off x="18499463" y="2967551"/>
            <a:ext cx="2101198" cy="6637898"/>
          </a:xfrm>
          <a:prstGeom prst="rect">
            <a:avLst/>
          </a:prstGeom>
          <a:solidFill>
            <a:srgbClr val="70BF41"/>
          </a:solidFill>
          <a:ln w="12700">
            <a:miter lim="400000"/>
          </a:ln>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endParaRPr/>
          </a:p>
        </p:txBody>
      </p:sp>
      <p:sp>
        <p:nvSpPr>
          <p:cNvPr id="289" name="client page…"/>
          <p:cNvSpPr txBox="1"/>
          <p:nvPr/>
        </p:nvSpPr>
        <p:spPr>
          <a:xfrm>
            <a:off x="3784560" y="9632156"/>
            <a:ext cx="3366771" cy="1666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client page</a:t>
            </a:r>
          </a:p>
          <a:p>
            <a:pPr defTabSz="821531">
              <a:defRPr sz="5000">
                <a:solidFill>
                  <a:srgbClr val="000000"/>
                </a:solidFill>
                <a:latin typeface="Helvetica Light"/>
                <a:ea typeface="Helvetica Light"/>
                <a:cs typeface="Helvetica Light"/>
                <a:sym typeface="Helvetica Light"/>
              </a:defRPr>
            </a:pPr>
            <a:r>
              <a:t>(the “user”)</a:t>
            </a:r>
          </a:p>
        </p:txBody>
      </p:sp>
      <p:sp>
        <p:nvSpPr>
          <p:cNvPr id="290" name="server"/>
          <p:cNvSpPr txBox="1"/>
          <p:nvPr/>
        </p:nvSpPr>
        <p:spPr>
          <a:xfrm>
            <a:off x="18590259" y="10013156"/>
            <a:ext cx="1919606" cy="9048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r>
              <a:t>server</a:t>
            </a:r>
          </a:p>
        </p:txBody>
      </p:sp>
      <p:sp>
        <p:nvSpPr>
          <p:cNvPr id="291" name="Line"/>
          <p:cNvSpPr/>
          <p:nvPr/>
        </p:nvSpPr>
        <p:spPr>
          <a:xfrm>
            <a:off x="8686525" y="4321968"/>
            <a:ext cx="7975355"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2" name="HTTP Request"/>
          <p:cNvSpPr txBox="1"/>
          <p:nvPr/>
        </p:nvSpPr>
        <p:spPr>
          <a:xfrm>
            <a:off x="8691562" y="3635421"/>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Request</a:t>
            </a:r>
          </a:p>
        </p:txBody>
      </p:sp>
      <p:sp>
        <p:nvSpPr>
          <p:cNvPr id="293" name="Line"/>
          <p:cNvSpPr/>
          <p:nvPr/>
        </p:nvSpPr>
        <p:spPr>
          <a:xfrm flipH="1" flipV="1">
            <a:off x="8579698" y="7949846"/>
            <a:ext cx="7849501" cy="1"/>
          </a:xfrm>
          <a:prstGeom prst="line">
            <a:avLst/>
          </a:prstGeom>
          <a:ln w="25400">
            <a:solidFill>
              <a:srgbClr val="000000"/>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endParaRPr/>
          </a:p>
        </p:txBody>
      </p:sp>
      <p:sp>
        <p:nvSpPr>
          <p:cNvPr id="294" name="HTTP Response"/>
          <p:cNvSpPr txBox="1"/>
          <p:nvPr/>
        </p:nvSpPr>
        <p:spPr>
          <a:xfrm>
            <a:off x="8691562" y="7263299"/>
            <a:ext cx="4521998" cy="6000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lvl1pPr algn="l" defTabSz="821531">
              <a:defRPr sz="3000" b="1">
                <a:solidFill>
                  <a:srgbClr val="000000"/>
                </a:solidFill>
                <a:latin typeface="Helvetica"/>
                <a:ea typeface="Helvetica"/>
                <a:cs typeface="Helvetica"/>
                <a:sym typeface="Helvetica"/>
              </a:defRPr>
            </a:lvl1pPr>
          </a:lstStyle>
          <a:p>
            <a:r>
              <a:t>HTTP Response</a:t>
            </a:r>
          </a:p>
        </p:txBody>
      </p:sp>
      <p:pic>
        <p:nvPicPr>
          <p:cNvPr id="295" name="Image" descr="Image"/>
          <p:cNvPicPr>
            <a:picLocks noChangeAspect="1"/>
          </p:cNvPicPr>
          <p:nvPr/>
        </p:nvPicPr>
        <p:blipFill>
          <a:blip r:embed="rId4"/>
          <a:stretch>
            <a:fillRect/>
          </a:stretch>
        </p:blipFill>
        <p:spPr>
          <a:xfrm>
            <a:off x="3967757" y="4249903"/>
            <a:ext cx="2160986" cy="3143251"/>
          </a:xfrm>
          <a:prstGeom prst="rect">
            <a:avLst/>
          </a:prstGeom>
          <a:ln w="12700">
            <a:miter lim="400000"/>
          </a:ln>
        </p:spPr>
      </p:pic>
      <p:grpSp>
        <p:nvGrpSpPr>
          <p:cNvPr id="298" name="Group"/>
          <p:cNvGrpSpPr/>
          <p:nvPr/>
        </p:nvGrpSpPr>
        <p:grpSpPr>
          <a:xfrm>
            <a:off x="14422884" y="8325076"/>
            <a:ext cx="1953078" cy="4197765"/>
            <a:chOff x="1980836" y="0"/>
            <a:chExt cx="1953077" cy="4197764"/>
          </a:xfrm>
        </p:grpSpPr>
        <p:sp>
          <p:nvSpPr>
            <p:cNvPr id="29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29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5"/>
                </a:rPr>
                <a:t>amazon.com</a:t>
              </a:r>
              <a:r>
                <a:t> certificate</a:t>
              </a:r>
            </a:p>
            <a:p>
              <a:pPr defTabSz="821531">
                <a:defRPr sz="3200" b="1">
                  <a:solidFill>
                    <a:srgbClr val="000000"/>
                  </a:solidFill>
                </a:defRPr>
              </a:pPr>
              <a:r>
                <a:t>(AZ’s public key + CA’s sig)</a:t>
              </a:r>
            </a:p>
          </p:txBody>
        </p:sp>
      </p:grpSp>
      <p:sp>
        <p:nvSpPr>
          <p:cNvPr id="299" name="Encrypted request"/>
          <p:cNvSpPr txBox="1"/>
          <p:nvPr/>
        </p:nvSpPr>
        <p:spPr>
          <a:xfrm>
            <a:off x="11372249" y="4408440"/>
            <a:ext cx="260390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request</a:t>
            </a:r>
          </a:p>
        </p:txBody>
      </p:sp>
      <p:sp>
        <p:nvSpPr>
          <p:cNvPr id="300" name="Encrypted response"/>
          <p:cNvSpPr txBox="1"/>
          <p:nvPr/>
        </p:nvSpPr>
        <p:spPr>
          <a:xfrm>
            <a:off x="11089719" y="8145826"/>
            <a:ext cx="282945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i="1">
                <a:solidFill>
                  <a:srgbClr val="000000"/>
                </a:solidFill>
              </a:defRPr>
            </a:lvl1pPr>
          </a:lstStyle>
          <a:p>
            <a:r>
              <a:t>Encrypted response</a:t>
            </a:r>
          </a:p>
        </p:txBody>
      </p:sp>
      <p:sp>
        <p:nvSpPr>
          <p:cNvPr id="302" name="Dingbat X"/>
          <p:cNvSpPr/>
          <p:nvPr/>
        </p:nvSpPr>
        <p:spPr>
          <a:xfrm>
            <a:off x="11414646" y="4169490"/>
            <a:ext cx="3278260" cy="4247194"/>
          </a:xfrm>
          <a:custGeom>
            <a:avLst/>
            <a:gdLst/>
            <a:ahLst/>
            <a:cxnLst>
              <a:cxn ang="0">
                <a:pos x="wd2" y="hd2"/>
              </a:cxn>
              <a:cxn ang="5400000">
                <a:pos x="wd2" y="hd2"/>
              </a:cxn>
              <a:cxn ang="10800000">
                <a:pos x="wd2" y="hd2"/>
              </a:cxn>
              <a:cxn ang="16200000">
                <a:pos x="wd2" y="hd2"/>
              </a:cxn>
            </a:cxnLst>
            <a:rect l="0" t="0" r="r" b="b"/>
            <a:pathLst>
              <a:path w="21484" h="21548"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303" name="Image" descr="Image"/>
          <p:cNvPicPr>
            <a:picLocks noChangeAspect="1"/>
          </p:cNvPicPr>
          <p:nvPr/>
        </p:nvPicPr>
        <p:blipFill>
          <a:blip r:embed="rId6"/>
          <a:stretch>
            <a:fillRect/>
          </a:stretch>
        </p:blipFill>
        <p:spPr>
          <a:xfrm>
            <a:off x="3474452" y="9175157"/>
            <a:ext cx="8483601" cy="3149601"/>
          </a:xfrm>
          <a:prstGeom prst="rect">
            <a:avLst/>
          </a:prstGeom>
          <a:ln w="12700">
            <a:miter lim="400000"/>
          </a:ln>
        </p:spPr>
      </p:pic>
      <p:sp>
        <p:nvSpPr>
          <p:cNvPr id="3" name="Text Placeholder 2">
            <a:extLst>
              <a:ext uri="{FF2B5EF4-FFF2-40B4-BE49-F238E27FC236}">
                <a16:creationId xmlns:a16="http://schemas.microsoft.com/office/drawing/2014/main" id="{3AA67878-A7ED-6F14-478F-CA2DE0BB69DD}"/>
              </a:ext>
            </a:extLst>
          </p:cNvPr>
          <p:cNvSpPr>
            <a:spLocks noGrp="1"/>
          </p:cNvSpPr>
          <p:nvPr>
            <p:ph type="body" sz="quarter" idx="21"/>
          </p:nvPr>
        </p:nvSpPr>
        <p:spPr/>
        <p:txBody>
          <a:bodyPr/>
          <a:lstStyle/>
          <a:p>
            <a:endParaRPr lang="en-US"/>
          </a:p>
        </p:txBody>
      </p:sp>
      <p:sp>
        <p:nvSpPr>
          <p:cNvPr id="5" name="TextBox 4">
            <a:extLst>
              <a:ext uri="{FF2B5EF4-FFF2-40B4-BE49-F238E27FC236}">
                <a16:creationId xmlns:a16="http://schemas.microsoft.com/office/drawing/2014/main" id="{17FF5EEC-E6CA-2318-34DE-E9A7E9973F65}"/>
              </a:ext>
            </a:extLst>
          </p:cNvPr>
          <p:cNvSpPr txBox="1"/>
          <p:nvPr/>
        </p:nvSpPr>
        <p:spPr>
          <a:xfrm>
            <a:off x="9921451" y="5667156"/>
            <a:ext cx="6400800" cy="1210588"/>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7200" b="0" i="0" u="none" strike="noStrike" cap="none" spc="0" normalizeH="0" baseline="0" dirty="0">
                <a:ln>
                  <a:noFill/>
                </a:ln>
                <a:solidFill>
                  <a:srgbClr val="5E5E5E"/>
                </a:solidFill>
                <a:effectLst/>
                <a:uFillTx/>
                <a:latin typeface="Chiller" panose="04020404031007020602" pitchFamily="82" charset="0"/>
                <a:sym typeface="Helvetica Neue"/>
              </a:rPr>
              <a:t>Curses! Foiled Again!</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t>SSL: A perfect solution?</a:t>
            </a:r>
          </a:p>
        </p:txBody>
      </p:sp>
      <p:sp>
        <p:nvSpPr>
          <p:cNvPr id="306" name="Certificate authori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Certificate authorities</a:t>
            </a:r>
          </a:p>
        </p:txBody>
      </p:sp>
      <p:sp>
        <p:nvSpPr>
          <p:cNvPr id="307" name="A certificate authority (or CA) binds some public key to a real-world entity that we might be familiar with…"/>
          <p:cNvSpPr txBox="1">
            <a:spLocks noGrp="1"/>
          </p:cNvSpPr>
          <p:nvPr>
            <p:ph type="body" idx="1"/>
          </p:nvPr>
        </p:nvSpPr>
        <p:spPr>
          <a:prstGeom prst="rect">
            <a:avLst/>
          </a:prstGeom>
        </p:spPr>
        <p:txBody>
          <a:bodyPr/>
          <a:lstStyle/>
          <a:p>
            <a:r>
              <a:t>A certificate authority (or CA) binds some public key to a real-world entity that we might be familiar with</a:t>
            </a:r>
          </a:p>
          <a:p>
            <a:r>
              <a:t>The CA is the clearinghouse that verifies that </a:t>
            </a:r>
            <a:r>
              <a:rPr u="sng">
                <a:hlinkClick r:id="rId3"/>
              </a:rPr>
              <a:t>amazon.com</a:t>
            </a:r>
            <a:r>
              <a:t> is truly </a:t>
            </a:r>
            <a:r>
              <a:rPr u="sng">
                <a:hlinkClick r:id="rId3"/>
              </a:rPr>
              <a:t>amazon.com</a:t>
            </a:r>
          </a:p>
          <a:p>
            <a:r>
              <a:t>CA creates a certificate that binds </a:t>
            </a:r>
            <a:r>
              <a:rPr u="sng">
                <a:hlinkClick r:id="rId3"/>
              </a:rPr>
              <a:t>amazon.com</a:t>
            </a:r>
            <a:r>
              <a:t>'s public key to the CA’s public key (signing it using the CA’s private key)</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fontScale="90000"/>
          </a:bodyPr>
          <a:lstStyle/>
          <a:p>
            <a:r>
              <a:rPr dirty="0"/>
              <a:t>Certificate Authorities</a:t>
            </a:r>
            <a:r>
              <a:rPr lang="en-US" dirty="0"/>
              <a:t> issue SSL Certificates</a:t>
            </a:r>
            <a:endParaRPr dirty="0"/>
          </a:p>
        </p:txBody>
      </p:sp>
      <p:sp>
        <p:nvSpPr>
          <p:cNvPr id="310" name="Slide Subtitle"/>
          <p:cNvSpPr txBox="1">
            <a:spLocks noGrp="1"/>
          </p:cNvSpPr>
          <p:nvPr>
            <p:ph type="body" idx="21"/>
          </p:nvPr>
        </p:nvSpPr>
        <p:spPr>
          <a:prstGeom prst="rect">
            <a:avLst/>
          </a:prstGeom>
        </p:spPr>
        <p:txBody>
          <a:bodyPr/>
          <a:lstStyle/>
          <a:p>
            <a:endParaRPr/>
          </a:p>
        </p:txBody>
      </p:sp>
      <p:sp>
        <p:nvSpPr>
          <p:cNvPr id="311" name="Certificate Authority"/>
          <p:cNvSpPr/>
          <p:nvPr/>
        </p:nvSpPr>
        <p:spPr>
          <a:xfrm>
            <a:off x="16053172" y="2408376"/>
            <a:ext cx="4233654" cy="4852423"/>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Certificate Authority</a:t>
            </a:r>
          </a:p>
        </p:txBody>
      </p:sp>
      <p:sp>
        <p:nvSpPr>
          <p:cNvPr id="312" name="Amazon"/>
          <p:cNvSpPr/>
          <p:nvPr/>
        </p:nvSpPr>
        <p:spPr>
          <a:xfrm>
            <a:off x="3086354" y="2692139"/>
            <a:ext cx="5550822" cy="1101811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Amazon</a:t>
            </a:r>
          </a:p>
        </p:txBody>
      </p:sp>
      <p:grpSp>
        <p:nvGrpSpPr>
          <p:cNvPr id="315" name="Group"/>
          <p:cNvGrpSpPr/>
          <p:nvPr/>
        </p:nvGrpSpPr>
        <p:grpSpPr>
          <a:xfrm>
            <a:off x="4223629" y="6923207"/>
            <a:ext cx="2967415" cy="2617594"/>
            <a:chOff x="0" y="0"/>
            <a:chExt cx="2967413" cy="2617593"/>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18" name="Group"/>
          <p:cNvGrpSpPr/>
          <p:nvPr/>
        </p:nvGrpSpPr>
        <p:grpSpPr>
          <a:xfrm>
            <a:off x="16608110" y="3147479"/>
            <a:ext cx="2967414" cy="1228897"/>
            <a:chOff x="0" y="0"/>
            <a:chExt cx="2967413" cy="1228895"/>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17"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21" name="Group"/>
          <p:cNvGrpSpPr/>
          <p:nvPr/>
        </p:nvGrpSpPr>
        <p:grpSpPr>
          <a:xfrm>
            <a:off x="4223630" y="3592056"/>
            <a:ext cx="2967414" cy="2617594"/>
            <a:chOff x="0" y="0"/>
            <a:chExt cx="2967413" cy="2617593"/>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0" name="amazon.com private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private key</a:t>
              </a:r>
            </a:p>
          </p:txBody>
        </p:sp>
      </p:grpSp>
      <p:grpSp>
        <p:nvGrpSpPr>
          <p:cNvPr id="324" name="Group"/>
          <p:cNvGrpSpPr/>
          <p:nvPr/>
        </p:nvGrpSpPr>
        <p:grpSpPr>
          <a:xfrm>
            <a:off x="16608110" y="4968618"/>
            <a:ext cx="2967414" cy="1228896"/>
            <a:chOff x="0" y="0"/>
            <a:chExt cx="2967413" cy="1228895"/>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3"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
        <p:nvSpPr>
          <p:cNvPr id="325" name="Some real-world proof that we are really amazon.com"/>
          <p:cNvSpPr/>
          <p:nvPr/>
        </p:nvSpPr>
        <p:spPr>
          <a:xfrm>
            <a:off x="3984159" y="10740487"/>
            <a:ext cx="3446355" cy="2078390"/>
          </a:xfrm>
          <a:prstGeom prst="rect">
            <a:avLst/>
          </a:prstGeom>
          <a:solidFill>
            <a:srgbClr val="566D7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r>
              <a:t>Some real-world proof that we are really amazon.com</a:t>
            </a:r>
          </a:p>
        </p:txBody>
      </p:sp>
      <p:sp>
        <p:nvSpPr>
          <p:cNvPr id="326" name="My Laptop"/>
          <p:cNvSpPr/>
          <p:nvPr/>
        </p:nvSpPr>
        <p:spPr>
          <a:xfrm>
            <a:off x="15949800" y="7812340"/>
            <a:ext cx="4233654" cy="4852424"/>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defRPr sz="3000">
                <a:solidFill>
                  <a:srgbClr val="FFFFFF"/>
                </a:solidFill>
                <a:latin typeface="Helvetica Neue Medium"/>
                <a:ea typeface="Helvetica Neue Medium"/>
                <a:cs typeface="Helvetica Neue Medium"/>
                <a:sym typeface="Helvetica Neue Medium"/>
              </a:defRPr>
            </a:lvl1pPr>
          </a:lstStyle>
          <a:p>
            <a:r>
              <a:t>My Laptop</a:t>
            </a:r>
          </a:p>
        </p:txBody>
      </p:sp>
      <p:grpSp>
        <p:nvGrpSpPr>
          <p:cNvPr id="329" name="Group"/>
          <p:cNvGrpSpPr/>
          <p:nvPr/>
        </p:nvGrpSpPr>
        <p:grpSpPr>
          <a:xfrm>
            <a:off x="16608110" y="3147479"/>
            <a:ext cx="2967414" cy="1228897"/>
            <a:chOff x="0" y="0"/>
            <a:chExt cx="2967413" cy="1228895"/>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28" name="CA private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private key</a:t>
              </a:r>
            </a:p>
          </p:txBody>
        </p:sp>
      </p:grpSp>
      <p:grpSp>
        <p:nvGrpSpPr>
          <p:cNvPr id="332" name="Group"/>
          <p:cNvGrpSpPr/>
          <p:nvPr/>
        </p:nvGrpSpPr>
        <p:grpSpPr>
          <a:xfrm>
            <a:off x="11939565" y="2073968"/>
            <a:ext cx="1953079" cy="4197766"/>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35" name="Group"/>
          <p:cNvGrpSpPr/>
          <p:nvPr/>
        </p:nvGrpSpPr>
        <p:grpSpPr>
          <a:xfrm>
            <a:off x="4223629" y="6923207"/>
            <a:ext cx="2967415" cy="2617594"/>
            <a:chOff x="0" y="0"/>
            <a:chExt cx="2967413" cy="2617593"/>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4" name="amazon.com public key"/>
            <p:cNvSpPr/>
            <p:nvPr/>
          </p:nvSpPr>
          <p:spPr>
            <a:xfrm>
              <a:off x="0" y="2617593"/>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p>
              <a:pPr defTabSz="821531">
                <a:defRPr sz="3200" b="1">
                  <a:solidFill>
                    <a:srgbClr val="000000"/>
                  </a:solidFill>
                </a:defRPr>
              </a:pPr>
              <a:r>
                <a:rPr u="sng">
                  <a:hlinkClick r:id="rId3"/>
                </a:rPr>
                <a:t>amazon.com</a:t>
              </a:r>
              <a:r>
                <a:t> public key</a:t>
              </a:r>
            </a:p>
          </p:txBody>
        </p:sp>
      </p:grpSp>
      <p:grpSp>
        <p:nvGrpSpPr>
          <p:cNvPr id="338" name="Group"/>
          <p:cNvGrpSpPr/>
          <p:nvPr/>
        </p:nvGrpSpPr>
        <p:grpSpPr>
          <a:xfrm>
            <a:off x="5178687" y="10254359"/>
            <a:ext cx="1953079" cy="4197765"/>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numCol="1" anchor="ctr">
              <a:spAutoFit/>
            </a:bodyPr>
            <a:lstStyle/>
            <a:p>
              <a:pPr defTabSz="821531">
                <a:defRPr sz="3200" b="1">
                  <a:solidFill>
                    <a:srgbClr val="000000"/>
                  </a:solidFill>
                </a:defRPr>
              </a:pPr>
              <a:r>
                <a:rPr u="sng">
                  <a:hlinkClick r:id="rId3"/>
                </a:rPr>
                <a:t>amazon.com</a:t>
              </a:r>
              <a:r>
                <a:t> certificate</a:t>
              </a:r>
            </a:p>
            <a:p>
              <a:pPr defTabSz="821531">
                <a:defRPr sz="3200" b="1">
                  <a:solidFill>
                    <a:srgbClr val="000000"/>
                  </a:solidFill>
                </a:defRPr>
              </a:pPr>
              <a:r>
                <a:t>(AZ’s public key + CA’s sig)</a:t>
              </a:r>
            </a:p>
          </p:txBody>
        </p:sp>
      </p:grpSp>
      <p:grpSp>
        <p:nvGrpSpPr>
          <p:cNvPr id="341" name="Group"/>
          <p:cNvGrpSpPr/>
          <p:nvPr/>
        </p:nvGrpSpPr>
        <p:grpSpPr>
          <a:xfrm>
            <a:off x="16582919" y="11003143"/>
            <a:ext cx="2967414" cy="1228897"/>
            <a:chOff x="0" y="0"/>
            <a:chExt cx="2967413" cy="1228895"/>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endParaRPr/>
            </a:p>
          </p:txBody>
        </p:sp>
        <p:sp>
          <p:nvSpPr>
            <p:cNvPr id="340" name="CA public key"/>
            <p:cNvSpPr/>
            <p:nvPr/>
          </p:nvSpPr>
          <p:spPr>
            <a:xfrm>
              <a:off x="0" y="1228895"/>
              <a:ext cx="296741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spAutoFit/>
            </a:bodyPr>
            <a:lstStyle>
              <a:lvl1pPr defTabSz="821531">
                <a:defRPr sz="3200" b="1">
                  <a:solidFill>
                    <a:srgbClr val="000000"/>
                  </a:solidFill>
                </a:defRPr>
              </a:lvl1pPr>
            </a:lstStyle>
            <a:p>
              <a:r>
                <a:t>CA public key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advAuto="0"/>
      <p:bldP spid="325" grpId="0" animBg="1" advAuto="0"/>
      <p:bldP spid="329" grpId="0" animBg="1" advAuto="0"/>
      <p:bldP spid="332" grpId="0" animBg="1" advAuto="0"/>
      <p:bldP spid="338" grpId="0"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4" name="Slide Subtitle"/>
          <p:cNvSpPr txBox="1">
            <a:spLocks noGrp="1"/>
          </p:cNvSpPr>
          <p:nvPr>
            <p:ph type="body" idx="21"/>
          </p:nvPr>
        </p:nvSpPr>
        <p:spPr>
          <a:prstGeom prst="rect">
            <a:avLst/>
          </a:prstGeom>
        </p:spPr>
        <p:txBody>
          <a:bodyPr/>
          <a:lstStyle/>
          <a:p>
            <a:endParaRPr/>
          </a:p>
        </p:txBody>
      </p:sp>
      <p:sp>
        <p:nvSpPr>
          <p:cNvPr id="345" name="Note: We had to already know the CA's public key…"/>
          <p:cNvSpPr txBox="1">
            <a:spLocks noGrp="1"/>
          </p:cNvSpPr>
          <p:nvPr>
            <p:ph type="body" idx="1"/>
          </p:nvPr>
        </p:nvSpPr>
        <p:spPr>
          <a:xfrm>
            <a:off x="1206500" y="3586767"/>
            <a:ext cx="21971000" cy="8256012"/>
          </a:xfrm>
          <a:prstGeom prst="rect">
            <a:avLst/>
          </a:prstGeom>
        </p:spPr>
        <p:txBody>
          <a:bodyPr/>
          <a:lstStyle/>
          <a:p>
            <a:r>
              <a:t>Note: We had to already know the CA's public key</a:t>
            </a:r>
          </a:p>
          <a:p>
            <a:r>
              <a:t>There are a small set of “root” CA’s (think: root DNS servers)</a:t>
            </a:r>
          </a:p>
          <a:p>
            <a:r>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968132" y="7052237"/>
            <a:ext cx="10447736" cy="66436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xfrm>
            <a:off x="1206500" y="622300"/>
            <a:ext cx="21971000" cy="1433163"/>
          </a:xfrm>
          <a:prstGeom prst="rect">
            <a:avLst/>
          </a:prstGeom>
        </p:spPr>
        <p:txBody>
          <a:bodyPr>
            <a:normAutofit fontScale="90000"/>
          </a:bodyPr>
          <a:lstStyle/>
          <a:p>
            <a:r>
              <a:rPr lang="en-US" dirty="0"/>
              <a:t>Should Certificate Authorities be Implicitly Trusted?</a:t>
            </a:r>
            <a:endParaRPr dirty="0"/>
          </a:p>
        </p:txBody>
      </p:sp>
      <p:sp>
        <p:nvSpPr>
          <p:cNvPr id="349" name="Nation-state-scale attack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Signatures only endorse trust if you trust the signer!</a:t>
            </a:r>
            <a:endParaRPr dirty="0"/>
          </a:p>
        </p:txBody>
      </p:sp>
      <p:sp>
        <p:nvSpPr>
          <p:cNvPr id="350" name="What happens if a CA is compromised, and issues invalid certificates?…"/>
          <p:cNvSpPr txBox="1">
            <a:spLocks noGrp="1"/>
          </p:cNvSpPr>
          <p:nvPr>
            <p:ph type="body" sz="half" idx="1"/>
          </p:nvPr>
        </p:nvSpPr>
        <p:spPr>
          <a:xfrm>
            <a:off x="1206500" y="4248504"/>
            <a:ext cx="12171142" cy="8256012"/>
          </a:xfrm>
          <a:prstGeom prst="rect">
            <a:avLst/>
          </a:prstGeom>
        </p:spPr>
        <p:txBody>
          <a:bodyPr/>
          <a:lstStyle/>
          <a:p>
            <a:r>
              <a:rPr dirty="0"/>
              <a:t>What happens if a CA is compromised, and issues invalid certificates?</a:t>
            </a:r>
          </a:p>
          <a:p>
            <a:r>
              <a:rPr dirty="0"/>
              <a:t>Not good times.</a:t>
            </a:r>
          </a:p>
        </p:txBody>
      </p:sp>
      <p:pic>
        <p:nvPicPr>
          <p:cNvPr id="351" name="Image" descr="Image"/>
          <p:cNvPicPr>
            <a:picLocks noChangeAspect="1"/>
          </p:cNvPicPr>
          <p:nvPr/>
        </p:nvPicPr>
        <p:blipFill>
          <a:blip r:embed="rId3"/>
          <a:stretch>
            <a:fillRect/>
          </a:stretch>
        </p:blipFill>
        <p:spPr>
          <a:xfrm>
            <a:off x="13429808" y="4397233"/>
            <a:ext cx="10108407" cy="9197579"/>
          </a:xfrm>
          <a:prstGeom prst="rect">
            <a:avLst/>
          </a:prstGeom>
          <a:ln w="12700">
            <a:miter lim="400000"/>
          </a:ln>
        </p:spPr>
      </p:pic>
      <p:pic>
        <p:nvPicPr>
          <p:cNvPr id="352" name="Image" descr="Image"/>
          <p:cNvPicPr>
            <a:picLocks noChangeAspect="1"/>
          </p:cNvPicPr>
          <p:nvPr/>
        </p:nvPicPr>
        <p:blipFill>
          <a:blip r:embed="rId4"/>
          <a:stretch>
            <a:fillRect/>
          </a:stretch>
        </p:blipFill>
        <p:spPr>
          <a:xfrm>
            <a:off x="3202734" y="7326170"/>
            <a:ext cx="9679782" cy="3339704"/>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What does it mean for a system to be secure?"/>
          <p:cNvSpPr txBox="1">
            <a:spLocks noGrp="1"/>
          </p:cNvSpPr>
          <p:nvPr>
            <p:ph type="title"/>
          </p:nvPr>
        </p:nvSpPr>
        <p:spPr>
          <a:prstGeom prst="rect">
            <a:avLst/>
          </a:prstGeom>
        </p:spPr>
        <p:txBody>
          <a:bodyPr/>
          <a:lstStyle>
            <a:lvl1pPr defTabSz="2340805">
              <a:defRPr sz="8160" spc="-163"/>
            </a:lvl1pPr>
          </a:lstStyle>
          <a:p>
            <a:r>
              <a:rPr lang="en-US" dirty="0"/>
              <a:t>Security: Basic Vocabulary 1 (“CIA”)</a:t>
            </a:r>
            <a:endParaRPr dirty="0"/>
          </a:p>
        </p:txBody>
      </p:sp>
      <p:sp>
        <p:nvSpPr>
          <p:cNvPr id="134" name="CIA: An overview of security properti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Security as a set of non-functional requirements</a:t>
            </a:r>
            <a:endParaRPr dirty="0"/>
          </a:p>
        </p:txBody>
      </p:sp>
      <p:sp>
        <p:nvSpPr>
          <p:cNvPr id="135" name="Confidentiality: is information disclosed to unauthorized individuals?…"/>
          <p:cNvSpPr txBox="1">
            <a:spLocks noGrp="1"/>
          </p:cNvSpPr>
          <p:nvPr>
            <p:ph type="body" idx="1"/>
          </p:nvPr>
        </p:nvSpPr>
        <p:spPr>
          <a:prstGeom prst="rect">
            <a:avLst/>
          </a:prstGeom>
        </p:spPr>
        <p:txBody>
          <a:bodyPr/>
          <a:lstStyle/>
          <a:p>
            <a:r>
              <a:rPr dirty="0"/>
              <a:t>Confidentiality: is information disclosed to unauthorized individuals?</a:t>
            </a:r>
          </a:p>
          <a:p>
            <a:r>
              <a:rPr dirty="0"/>
              <a:t>Integrity: is code or data tampered with?</a:t>
            </a:r>
          </a:p>
          <a:p>
            <a:r>
              <a:rPr dirty="0"/>
              <a:t>Availability: is the system accessible and usable?</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type="body" sz="quarter" idx="21"/>
          </p:nvPr>
        </p:nvSpPr>
        <p:spPr/>
        <p:txBody>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4538662" y="4142138"/>
            <a:ext cx="17059275" cy="7239000"/>
          </a:xfrm>
          <a:prstGeom prst="rect">
            <a:avLst/>
          </a:prstGeom>
        </p:spPr>
      </p:pic>
    </p:spTree>
    <p:extLst>
      <p:ext uri="{BB962C8B-B14F-4D97-AF65-F5344CB8AC3E}">
        <p14:creationId xmlns:p14="http://schemas.microsoft.com/office/powerpoint/2010/main" val="78558371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4: Untrusted Inputs</a:t>
            </a:r>
          </a:p>
        </p:txBody>
      </p:sp>
      <p:sp>
        <p:nvSpPr>
          <p:cNvPr id="3" name="Text Placeholder 2">
            <a:extLst>
              <a:ext uri="{FF2B5EF4-FFF2-40B4-BE49-F238E27FC236}">
                <a16:creationId xmlns:a16="http://schemas.microsoft.com/office/drawing/2014/main" id="{09F4264B-7AC9-0848-992D-D6EAB461B7D6}"/>
              </a:ext>
            </a:extLst>
          </p:cNvPr>
          <p:cNvSpPr>
            <a:spLocks noGrp="1"/>
          </p:cNvSpPr>
          <p:nvPr>
            <p:ph type="body" sz="quarter" idx="21"/>
          </p:nvPr>
        </p:nvSpPr>
        <p:spPr/>
        <p:txBody>
          <a:bodyPr/>
          <a:lstStyle/>
          <a:p>
            <a:r>
              <a:rPr lang="en-US" dirty="0"/>
              <a:t>Restrict inputs to only “valid” or “safe” characters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11239500" cy="8256012"/>
          </a:xfrm>
        </p:spPr>
        <p:txBody>
          <a:bodyPr/>
          <a:lstStyle/>
          <a:p>
            <a:r>
              <a:rPr lang="en-US" dirty="0"/>
              <a:t>Special characters like &lt;, &gt;, ‘, “ and ` are often involved in exploits involving untrusted inputs</a:t>
            </a:r>
          </a:p>
        </p:txBody>
      </p:sp>
      <p:pic>
        <p:nvPicPr>
          <p:cNvPr id="2050" name="Picture 2" descr="r/assholedesign - Password special characters restriction">
            <a:extLst>
              <a:ext uri="{FF2B5EF4-FFF2-40B4-BE49-F238E27FC236}">
                <a16:creationId xmlns:a16="http://schemas.microsoft.com/office/drawing/2014/main" id="{A768EFE9-1831-8146-AFF5-D2F2F3DE8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0176" y="4838700"/>
            <a:ext cx="11519624" cy="6819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D633F4-B8BC-2BFF-CAB4-306DF4BF7289}"/>
              </a:ext>
            </a:extLst>
          </p:cNvPr>
          <p:cNvSpPr txBox="1"/>
          <p:nvPr/>
        </p:nvSpPr>
        <p:spPr>
          <a:xfrm>
            <a:off x="3032463" y="7274024"/>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Fix:</a:t>
            </a:r>
            <a:r>
              <a:rPr kumimoji="0" lang="en-US" sz="6000" b="0" i="0" u="none" strike="noStrike" cap="none" spc="0" normalizeH="0" dirty="0">
                <a:ln>
                  <a:noFill/>
                </a:ln>
                <a:solidFill>
                  <a:schemeClr val="tx1"/>
                </a:solidFill>
                <a:effectLst/>
                <a:uFillTx/>
                <a:latin typeface="+mn-lt"/>
                <a:ea typeface="+mn-ea"/>
                <a:cs typeface="+mn-cs"/>
                <a:sym typeface="Helvetica Neue"/>
              </a:rPr>
              <a:t> Always use input </a:t>
            </a:r>
            <a:r>
              <a:rPr lang="en-US" sz="6000" dirty="0">
                <a:solidFill>
                  <a:schemeClr val="tx1"/>
                </a:solidFill>
              </a:rPr>
              <a:t>validation</a:t>
            </a:r>
            <a:endParaRPr kumimoji="0" lang="en-US" sz="6000" b="0" i="0" u="none" strike="noStrike" cap="none" spc="0" normalizeH="0" baseline="0" dirty="0">
              <a:ln>
                <a:noFill/>
              </a:ln>
              <a:solidFill>
                <a:schemeClr val="tx1"/>
              </a:solidFill>
              <a:effectLst/>
              <a:uFillTx/>
              <a:latin typeface="+mn-lt"/>
              <a:ea typeface="+mn-ea"/>
              <a:cs typeface="+mn-cs"/>
              <a:sym typeface="Helvetica Neue"/>
            </a:endParaRPr>
          </a:p>
        </p:txBody>
      </p:sp>
    </p:spTree>
    <p:extLst>
      <p:ext uri="{BB962C8B-B14F-4D97-AF65-F5344CB8AC3E}">
        <p14:creationId xmlns:p14="http://schemas.microsoft.com/office/powerpoint/2010/main" val="37991674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Other ways to sanitize your inputs: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type="body" idx="1"/>
          </p:nvPr>
        </p:nvSpPr>
        <p:spPr>
          <a:xfrm>
            <a:off x="1206500" y="4248504"/>
            <a:ext cx="21780500" cy="8256012"/>
          </a:xfrm>
        </p:spPr>
        <p:txBody>
          <a:bodyPr/>
          <a:lstStyle/>
          <a:p>
            <a:r>
              <a:rPr lang="en-US" dirty="0"/>
              <a:t>Sanitize inputs – prevent them from being executable</a:t>
            </a:r>
          </a:p>
          <a:p>
            <a:r>
              <a:rPr lang="en-US" dirty="0"/>
              <a:t>Avoid use of languages or features that can allow for remote code execution, such as:</a:t>
            </a:r>
          </a:p>
          <a:p>
            <a:pPr lvl="1"/>
            <a:r>
              <a:rPr lang="en-US" dirty="0"/>
              <a:t>eval() in JS – executes a string as JS code</a:t>
            </a:r>
          </a:p>
          <a:p>
            <a:pPr lvl="1"/>
            <a:r>
              <a:rPr lang="en-US" dirty="0"/>
              <a:t>Query languages (e.g. SQL, LDAP, language-specific languages like OGNL in java)</a:t>
            </a:r>
          </a:p>
          <a:p>
            <a:pPr lvl="1"/>
            <a:r>
              <a:rPr lang="en-US" dirty="0"/>
              <a:t>Languages that allow code to construct arbitrary pointers or write beyond a valid array index</a:t>
            </a:r>
          </a:p>
          <a:p>
            <a:pPr lvl="1"/>
            <a:endParaRPr lang="en-US" dirty="0"/>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297177248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ies and Development Environment"/>
          <p:cNvSpPr txBox="1">
            <a:spLocks noGrp="1"/>
          </p:cNvSpPr>
          <p:nvPr>
            <p:ph type="title"/>
          </p:nvPr>
        </p:nvSpPr>
        <p:spPr>
          <a:prstGeom prst="rect">
            <a:avLst/>
          </a:prstGeom>
        </p:spPr>
        <p:txBody>
          <a:bodyPr/>
          <a:lstStyle>
            <a:lvl1pPr defTabSz="2340805">
              <a:defRPr sz="8160" spc="-163"/>
            </a:lvl1pPr>
          </a:lstStyle>
          <a:p>
            <a:r>
              <a:rPr lang="en-US" dirty="0"/>
              <a:t>Threat 5: Software Supply Chain</a:t>
            </a:r>
            <a:endParaRPr dirty="0"/>
          </a:p>
        </p:txBody>
      </p:sp>
      <p:sp>
        <p:nvSpPr>
          <p:cNvPr id="355" name="Do we trust our own code? Third-party code provides an attack vecto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defTabSz="767715">
              <a:defRPr sz="5115"/>
            </a:lvl1pPr>
          </a:lstStyle>
          <a:p>
            <a:r>
              <a:rPr dirty="0"/>
              <a:t>Do we trust our own code? Third-party code provides an attack vector</a:t>
            </a:r>
          </a:p>
        </p:txBody>
      </p:sp>
      <p:pic>
        <p:nvPicPr>
          <p:cNvPr id="356" name="Image" descr="Image"/>
          <p:cNvPicPr>
            <a:picLocks noChangeAspect="1"/>
          </p:cNvPicPr>
          <p:nvPr/>
        </p:nvPicPr>
        <p:blipFill>
          <a:blip r:embed="rId3"/>
          <a:stretch>
            <a:fillRect/>
          </a:stretch>
        </p:blipFill>
        <p:spPr>
          <a:xfrm>
            <a:off x="412415" y="3543634"/>
            <a:ext cx="8255001" cy="10960101"/>
          </a:xfrm>
          <a:prstGeom prst="rect">
            <a:avLst/>
          </a:prstGeom>
          <a:ln w="12700">
            <a:miter lim="400000"/>
          </a:ln>
        </p:spPr>
      </p:pic>
      <p:pic>
        <p:nvPicPr>
          <p:cNvPr id="357" name="Image" descr="Image"/>
          <p:cNvPicPr>
            <a:picLocks noChangeAspect="1"/>
          </p:cNvPicPr>
          <p:nvPr/>
        </p:nvPicPr>
        <p:blipFill>
          <a:blip r:embed="rId4"/>
          <a:stretch>
            <a:fillRect/>
          </a:stretch>
        </p:blipFill>
        <p:spPr>
          <a:xfrm>
            <a:off x="12955269" y="3530934"/>
            <a:ext cx="7251701" cy="10985501"/>
          </a:xfrm>
          <a:prstGeom prst="rect">
            <a:avLst/>
          </a:prstGeom>
          <a:ln w="12700">
            <a:miter lim="400000"/>
          </a:ln>
        </p:spPr>
      </p:pic>
      <p:sp>
        <p:nvSpPr>
          <p:cNvPr id="358" name="https://eslint.org/blog/2018/07/postmortem-for-malicious-package-publishes"/>
          <p:cNvSpPr txBox="1"/>
          <p:nvPr/>
        </p:nvSpPr>
        <p:spPr>
          <a:xfrm>
            <a:off x="616236" y="13204647"/>
            <a:ext cx="10619436" cy="4740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5"/>
              </a:defRPr>
            </a:lvl1pPr>
          </a:lstStyle>
          <a:p>
            <a:pPr>
              <a:defRPr u="none"/>
            </a:pPr>
            <a:r>
              <a:rPr u="sng">
                <a:hlinkClick r:id="rId5"/>
              </a:rPr>
              <a:t>https://eslint.org/blog/2018/07/postmortem-for-malicious-package-publishes</a:t>
            </a:r>
          </a:p>
        </p:txBody>
      </p:sp>
      <p:sp>
        <p:nvSpPr>
          <p:cNvPr id="359" name="https://www.theverge.com/2021/1/26/22248631/solarwinds-hack-cybersecurity-us-menn-decoder-podcast"/>
          <p:cNvSpPr txBox="1"/>
          <p:nvPr/>
        </p:nvSpPr>
        <p:spPr>
          <a:xfrm>
            <a:off x="14779243" y="12673988"/>
            <a:ext cx="9140581" cy="842367"/>
          </a:xfrm>
          <a:prstGeom prst="rect">
            <a:avLst/>
          </a:prstGeom>
          <a:solidFill>
            <a:srgbClr val="FFFFFF"/>
          </a:solidFill>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u="sng">
                <a:hlinkClick r:id="rId6"/>
              </a:rPr>
              <a:t>https://www.theverge.com/2021/1/26/22248631/solarwinds-hack-cybersecurity-us-menn-decoder-podcast</a:t>
            </a:r>
            <a:r>
              <a:t> </a:t>
            </a:r>
          </a:p>
        </p:txBody>
      </p:sp>
    </p:spTree>
    <p:extLst>
      <p:ext uri="{BB962C8B-B14F-4D97-AF65-F5344CB8AC3E}">
        <p14:creationId xmlns:p14="http://schemas.microsoft.com/office/powerpoint/2010/main" val="259489010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fontScale="90000"/>
          </a:bodyPr>
          <a:lstStyle/>
          <a:p>
            <a:r>
              <a:rPr lang="en-US" dirty="0"/>
              <a:t>Threat 5: 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3302678" y="8422133"/>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11968736"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9" name="External dependencies">
            <a:extLst>
              <a:ext uri="{FF2B5EF4-FFF2-40B4-BE49-F238E27FC236}">
                <a16:creationId xmlns:a16="http://schemas.microsoft.com/office/drawing/2014/main" id="{477771BA-0037-A54A-B32B-8D506F4C4D90}"/>
              </a:ext>
            </a:extLst>
          </p:cNvPr>
          <p:cNvSpPr/>
          <p:nvPr/>
        </p:nvSpPr>
        <p:spPr>
          <a:xfrm>
            <a:off x="3302678" y="5318445"/>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8762877" y="68731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rPr dirty="0"/>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18429834" y="6873187"/>
            <a:ext cx="3192094"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6480494" y="6477825"/>
            <a:ext cx="2333444" cy="1381402"/>
          </a:xfrm>
          <a:prstGeom prst="line">
            <a:avLst/>
          </a:prstGeom>
          <a:ln w="127000">
            <a:solidFill>
              <a:srgbClr val="000000"/>
            </a:solidFill>
            <a:miter lim="400000"/>
            <a:tailEnd type="triangle"/>
          </a:ln>
        </p:spPr>
        <p:txBody>
          <a:bodyPr lIns="50800" tIns="50800" rIns="50800" bIns="50800" anchor="ctr"/>
          <a:lstStyle/>
          <a:p>
            <a:endParaRPr/>
          </a:p>
        </p:txBody>
      </p:sp>
      <p:sp>
        <p:nvSpPr>
          <p:cNvPr id="13" name="Line">
            <a:extLst>
              <a:ext uri="{FF2B5EF4-FFF2-40B4-BE49-F238E27FC236}">
                <a16:creationId xmlns:a16="http://schemas.microsoft.com/office/drawing/2014/main" id="{E5F109F0-90DE-044D-A85C-F52BE94CDFCD}"/>
              </a:ext>
            </a:extLst>
          </p:cNvPr>
          <p:cNvSpPr/>
          <p:nvPr/>
        </p:nvSpPr>
        <p:spPr>
          <a:xfrm>
            <a:off x="16711004" y="8032566"/>
            <a:ext cx="1729502" cy="1"/>
          </a:xfrm>
          <a:prstGeom prst="line">
            <a:avLst/>
          </a:prstGeom>
          <a:ln w="127000">
            <a:solidFill>
              <a:srgbClr val="000000"/>
            </a:solidFill>
            <a:miter lim="400000"/>
            <a:tailEnd type="triangle"/>
          </a:ln>
        </p:spPr>
        <p:txBody>
          <a:bodyPr lIns="50800" tIns="50800" rIns="50800" bIns="50800" anchor="ctr"/>
          <a:lstStyle/>
          <a:p>
            <a:endParaRPr/>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13659856" y="6885887"/>
            <a:ext cx="3192093" cy="231876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defTabSz="825500">
              <a:defRPr sz="3200">
                <a:solidFill>
                  <a:srgbClr val="000000"/>
                </a:solidFill>
                <a:latin typeface="Helvetica Neue Medium"/>
                <a:ea typeface="Helvetica Neue Medium"/>
                <a:cs typeface="Helvetica Neue Medium"/>
                <a:sym typeface="Helvetica Neue Medium"/>
              </a:defRPr>
            </a:lvl1pPr>
          </a:lstStyle>
          <a:p>
            <a: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6549938" y="7934945"/>
            <a:ext cx="2199501" cy="1575422"/>
          </a:xfrm>
          <a:prstGeom prst="line">
            <a:avLst/>
          </a:prstGeom>
          <a:ln w="127000">
            <a:solidFill>
              <a:srgbClr val="000000"/>
            </a:solidFill>
            <a:miter lim="400000"/>
            <a:tailEnd type="triangle"/>
          </a:ln>
        </p:spPr>
        <p:txBody>
          <a:bodyPr lIns="50800" tIns="50800" rIns="50800" bIns="50800" anchor="ctr"/>
          <a:lstStyle/>
          <a:p>
            <a:endParaRPr/>
          </a:p>
        </p:txBody>
      </p:sp>
      <p:sp>
        <p:nvSpPr>
          <p:cNvPr id="4" name="Text Placeholder 3">
            <a:extLst>
              <a:ext uri="{FF2B5EF4-FFF2-40B4-BE49-F238E27FC236}">
                <a16:creationId xmlns:a16="http://schemas.microsoft.com/office/drawing/2014/main" id="{F327AC6A-870D-518F-E610-2615307830D0}"/>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1313669991"/>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a:xfrm>
            <a:off x="1206500" y="1079500"/>
            <a:ext cx="21971000" cy="1968676"/>
          </a:xfrm>
        </p:spPr>
        <p:txBody>
          <a:bodyPr>
            <a:normAutofit fontScale="90000"/>
          </a:bodyPr>
          <a:lstStyle/>
          <a:p>
            <a:r>
              <a:rPr lang="en-US" dirty="0"/>
              <a:t>Common vulnerabilities in top 1% of </a:t>
            </a:r>
            <a:r>
              <a:rPr lang="en-US" dirty="0" err="1"/>
              <a:t>npm</a:t>
            </a:r>
            <a:r>
              <a:rPr lang="en-US" dirty="0"/>
              <a:t> packages</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a:xfrm>
            <a:off x="1067352" y="3180950"/>
            <a:ext cx="21971000" cy="934780"/>
          </a:xfrm>
        </p:spPr>
        <p:txBody>
          <a:bodyPr/>
          <a:lstStyle/>
          <a:p>
            <a:r>
              <a:rPr lang="en-US" dirty="0"/>
              <a:t>2021 NCSU/Microsoft Study</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type="body"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11629737" y="11904351"/>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3"/>
              </a:rPr>
              <a:t>https://arxiv.org/abs/2112.10165</a:t>
            </a:r>
            <a:r>
              <a:rPr lang="en-US" dirty="0"/>
              <a:t> </a:t>
            </a:r>
          </a:p>
        </p:txBody>
      </p:sp>
    </p:spTree>
    <p:extLst>
      <p:ext uri="{BB962C8B-B14F-4D97-AF65-F5344CB8AC3E}">
        <p14:creationId xmlns:p14="http://schemas.microsoft.com/office/powerpoint/2010/main" val="392664331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69A870-5309-3545-B5D1-E4E7070516D9}"/>
              </a:ext>
            </a:extLst>
          </p:cNvPr>
          <p:cNvPicPr>
            <a:picLocks noChangeAspect="1"/>
          </p:cNvPicPr>
          <p:nvPr/>
        </p:nvPicPr>
        <p:blipFill>
          <a:blip r:embed="rId3"/>
          <a:stretch>
            <a:fillRect/>
          </a:stretch>
        </p:blipFill>
        <p:spPr>
          <a:xfrm>
            <a:off x="2720343" y="5220007"/>
            <a:ext cx="18943313" cy="4697325"/>
          </a:xfrm>
          <a:prstGeom prst="rect">
            <a:avLst/>
          </a:prstGeom>
        </p:spPr>
      </p:pic>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lstStyle/>
          <a:p>
            <a:r>
              <a:rPr lang="en-US" dirty="0"/>
              <a:t>A possible attack…</a:t>
            </a:r>
          </a:p>
        </p:txBody>
      </p:sp>
      <p:sp>
        <p:nvSpPr>
          <p:cNvPr id="3" name="Text Placeholder 2">
            <a:extLst>
              <a:ext uri="{FF2B5EF4-FFF2-40B4-BE49-F238E27FC236}">
                <a16:creationId xmlns:a16="http://schemas.microsoft.com/office/drawing/2014/main" id="{87546231-7BB0-EF49-A126-8BA09ED06098}"/>
              </a:ext>
            </a:extLst>
          </p:cNvPr>
          <p:cNvSpPr>
            <a:spLocks noGrp="1"/>
          </p:cNvSpPr>
          <p:nvPr>
            <p:ph type="body" sz="quarter" idx="21"/>
          </p:nvPr>
        </p:nvSpPr>
        <p:spPr/>
        <p:txBody>
          <a:bodyPr/>
          <a:lstStyle/>
          <a:p>
            <a:r>
              <a:rPr lang="en-US" dirty="0"/>
              <a:t>2021 NCSU/Microsoft Study</a:t>
            </a:r>
          </a:p>
        </p:txBody>
      </p:sp>
      <p:sp>
        <p:nvSpPr>
          <p:cNvPr id="6" name="TextBox 5">
            <a:extLst>
              <a:ext uri="{FF2B5EF4-FFF2-40B4-BE49-F238E27FC236}">
                <a16:creationId xmlns:a16="http://schemas.microsoft.com/office/drawing/2014/main" id="{4976423B-E78F-124B-8556-A26CC43B69A1}"/>
              </a:ext>
            </a:extLst>
          </p:cNvPr>
          <p:cNvSpPr txBox="1"/>
          <p:nvPr/>
        </p:nvSpPr>
        <p:spPr>
          <a:xfrm>
            <a:off x="10604500" y="11494060"/>
            <a:ext cx="121920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“What are Weak Links in the </a:t>
            </a:r>
            <a:r>
              <a:rPr lang="en-US" dirty="0" err="1"/>
              <a:t>npm</a:t>
            </a:r>
            <a:r>
              <a:rPr lang="en-US" dirty="0"/>
              <a:t> Supply Chain?” By: Nusrat </a:t>
            </a:r>
            <a:r>
              <a:rPr lang="en-US" dirty="0" err="1"/>
              <a:t>Zahan</a:t>
            </a:r>
            <a:r>
              <a:rPr lang="en-US" dirty="0"/>
              <a:t>, Thomas Zimmermann, Patrice </a:t>
            </a:r>
            <a:r>
              <a:rPr lang="en-US" dirty="0" err="1"/>
              <a:t>Godefroid</a:t>
            </a:r>
            <a:r>
              <a:rPr lang="en-US" dirty="0"/>
              <a:t>, Brendan Murphy, Chandra </a:t>
            </a:r>
            <a:r>
              <a:rPr lang="en-US" dirty="0" err="1"/>
              <a:t>Maddila</a:t>
            </a:r>
            <a:r>
              <a:rPr lang="en-US" dirty="0"/>
              <a:t>, Laurie Williams </a:t>
            </a:r>
            <a:r>
              <a:rPr lang="en-US" dirty="0">
                <a:hlinkClick r:id="rId4"/>
              </a:rPr>
              <a:t>https://arxiv.org/abs/2112.10165</a:t>
            </a:r>
            <a:r>
              <a:rPr lang="en-US" dirty="0"/>
              <a:t> </a:t>
            </a:r>
          </a:p>
        </p:txBody>
      </p:sp>
    </p:spTree>
    <p:extLst>
      <p:ext uri="{BB962C8B-B14F-4D97-AF65-F5344CB8AC3E}">
        <p14:creationId xmlns:p14="http://schemas.microsoft.com/office/powerpoint/2010/main" val="321229151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Software Supply Chain</a:t>
            </a:r>
          </a:p>
        </p:txBody>
      </p:sp>
      <p:sp>
        <p:nvSpPr>
          <p:cNvPr id="6" name="Text Placeholder 5">
            <a:extLst>
              <a:ext uri="{FF2B5EF4-FFF2-40B4-BE49-F238E27FC236}">
                <a16:creationId xmlns:a16="http://schemas.microsoft.com/office/drawing/2014/main" id="{19218ED4-AD2E-BB4D-AF2C-9867BC1C1774}"/>
              </a:ext>
            </a:extLst>
          </p:cNvPr>
          <p:cNvSpPr>
            <a:spLocks noGrp="1"/>
          </p:cNvSpPr>
          <p:nvPr>
            <p:ph type="body" sz="quarter" idx="21"/>
          </p:nvPr>
        </p:nvSpPr>
        <p:spPr/>
        <p:txBody>
          <a:bodyPr/>
          <a:lstStyle/>
          <a:p>
            <a:r>
              <a:rPr lang="en-US" dirty="0"/>
              <a:t>Process-based solutions for process-based problems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type="body" idx="1"/>
          </p:nvPr>
        </p:nvSpPr>
        <p:spPr>
          <a:xfrm>
            <a:off x="1206500" y="4248504"/>
            <a:ext cx="21971000" cy="9010296"/>
          </a:xfrm>
        </p:spPr>
        <p:txBody>
          <a:bodyPr>
            <a:normAutofit fontScale="92500" lnSpcReduction="10000"/>
          </a:bodyPr>
          <a:lstStyle/>
          <a:p>
            <a:pPr>
              <a:spcBef>
                <a:spcPts val="2000"/>
              </a:spcBef>
            </a:pPr>
            <a:r>
              <a:rPr lang="en-US" dirty="0"/>
              <a:t>External dependencies</a:t>
            </a:r>
          </a:p>
          <a:p>
            <a:pPr lvl="1">
              <a:spcBef>
                <a:spcPts val="2000"/>
              </a:spcBef>
            </a:pPr>
            <a:r>
              <a:rPr lang="en-US" dirty="0"/>
              <a:t>Audit all dependencies and their updates before applying them</a:t>
            </a:r>
          </a:p>
          <a:p>
            <a:pPr>
              <a:spcBef>
                <a:spcPts val="2000"/>
              </a:spcBef>
            </a:pPr>
            <a:r>
              <a:rPr lang="en-US" dirty="0"/>
              <a:t>In-house code</a:t>
            </a:r>
          </a:p>
          <a:p>
            <a:pPr lvl="1">
              <a:spcBef>
                <a:spcPts val="2000"/>
              </a:spcBef>
            </a:pPr>
            <a:r>
              <a:rPr lang="en-US" dirty="0"/>
              <a:t>Require developers to sign code before committing, require 2FA for signing keys, rotate signing keys regularly</a:t>
            </a:r>
          </a:p>
          <a:p>
            <a:pPr>
              <a:spcBef>
                <a:spcPts val="2000"/>
              </a:spcBef>
            </a:pPr>
            <a:r>
              <a:rPr lang="en-US" dirty="0"/>
              <a:t>Build process</a:t>
            </a:r>
          </a:p>
          <a:p>
            <a:pPr lvl="1">
              <a:spcBef>
                <a:spcPts val="2000"/>
              </a:spcBef>
            </a:pPr>
            <a:r>
              <a:rPr lang="en-US" dirty="0"/>
              <a:t>Audit build software, use trusted compilers and build chains</a:t>
            </a:r>
          </a:p>
          <a:p>
            <a:pPr>
              <a:spcBef>
                <a:spcPts val="2000"/>
              </a:spcBef>
            </a:pPr>
            <a:r>
              <a:rPr lang="en-US" dirty="0"/>
              <a:t>Distribution process</a:t>
            </a:r>
          </a:p>
          <a:p>
            <a:pPr lvl="1">
              <a:spcBef>
                <a:spcPts val="2000"/>
              </a:spcBef>
            </a:pPr>
            <a:r>
              <a:rPr lang="en-US" dirty="0"/>
              <a:t>Sign all packages, protect signing keys</a:t>
            </a:r>
          </a:p>
          <a:p>
            <a:pPr>
              <a:spcBef>
                <a:spcPts val="2000"/>
              </a:spcBef>
            </a:pPr>
            <a:r>
              <a:rPr lang="en-US" dirty="0"/>
              <a:t>Operating environment</a:t>
            </a:r>
          </a:p>
          <a:p>
            <a:pPr lvl="1">
              <a:spcBef>
                <a:spcPts val="2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Building a security architecture</a:t>
            </a:r>
            <a:endParaRPr dirty="0"/>
          </a:p>
        </p:txBody>
      </p:sp>
      <p:sp>
        <p:nvSpPr>
          <p:cNvPr id="146" name="Slide Subtitle"/>
          <p:cNvSpPr txBox="1">
            <a:spLocks noGrp="1"/>
          </p:cNvSpPr>
          <p:nvPr>
            <p:ph type="body" idx="21"/>
          </p:nvPr>
        </p:nvSpPr>
        <p:spPr>
          <a:prstGeom prst="rect">
            <a:avLst/>
          </a:prstGeom>
        </p:spPr>
        <p:txBody>
          <a:bodyPr/>
          <a:lstStyle/>
          <a:p>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
        <p:nvSpPr>
          <p:cNvPr id="2" name="TextBox 1">
            <a:extLst>
              <a:ext uri="{FF2B5EF4-FFF2-40B4-BE49-F238E27FC236}">
                <a16:creationId xmlns:a16="http://schemas.microsoft.com/office/drawing/2014/main" id="{52045086-6160-E38F-D2E3-9232556DF85A}"/>
              </a:ext>
            </a:extLst>
          </p:cNvPr>
          <p:cNvSpPr txBox="1"/>
          <p:nvPr/>
        </p:nvSpPr>
        <p:spPr>
          <a:xfrm>
            <a:off x="9884845" y="7401884"/>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It’s a management problem!!</a:t>
            </a:r>
          </a:p>
        </p:txBody>
      </p:sp>
      <p:sp>
        <p:nvSpPr>
          <p:cNvPr id="3" name="Arrow: Up 2">
            <a:extLst>
              <a:ext uri="{FF2B5EF4-FFF2-40B4-BE49-F238E27FC236}">
                <a16:creationId xmlns:a16="http://schemas.microsoft.com/office/drawing/2014/main" id="{E4D4AF2A-CC88-0C02-1846-0FC3327A9D30}"/>
              </a:ext>
            </a:extLst>
          </p:cNvPr>
          <p:cNvSpPr/>
          <p:nvPr/>
        </p:nvSpPr>
        <p:spPr>
          <a:xfrm>
            <a:off x="13411200" y="5080000"/>
            <a:ext cx="762000" cy="2321884"/>
          </a:xfrm>
          <a:prstGeom prst="upArrow">
            <a:avLst/>
          </a:prstGeom>
          <a:solidFill>
            <a:schemeClr val="accent3">
              <a:lumMod val="60000"/>
              <a:lumOff val="40000"/>
            </a:schemeClr>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482529099"/>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Costs &amp; Benefits"/>
          <p:cNvSpPr txBox="1">
            <a:spLocks noGrp="1"/>
          </p:cNvSpPr>
          <p:nvPr>
            <p:ph type="title"/>
          </p:nvPr>
        </p:nvSpPr>
        <p:spPr>
          <a:prstGeom prst="rect">
            <a:avLst/>
          </a:prstGeom>
        </p:spPr>
        <p:txBody>
          <a:bodyPr>
            <a:normAutofit fontScale="90000"/>
          </a:bodyPr>
          <a:lstStyle/>
          <a:p>
            <a:r>
              <a:rPr lang="en-US" dirty="0"/>
              <a:t>Which threats to protect against, at what cost?</a:t>
            </a:r>
            <a:endParaRPr dirty="0"/>
          </a:p>
        </p:txBody>
      </p:sp>
      <p:sp>
        <p:nvSpPr>
          <p:cNvPr id="363" name="We can ensure our code is not tampered with by running all of it on our own machines (remove logic from frontend)…"/>
          <p:cNvSpPr txBox="1">
            <a:spLocks noGrp="1"/>
          </p:cNvSpPr>
          <p:nvPr>
            <p:ph type="body" idx="1"/>
          </p:nvPr>
        </p:nvSpPr>
        <p:spPr>
          <a:prstGeom prst="rect">
            <a:avLst/>
          </a:prstGeom>
        </p:spPr>
        <p:txBody>
          <a:bodyPr/>
          <a:lstStyle/>
          <a:p>
            <a:pPr marL="524255" indent="-524255" defTabSz="2096971">
              <a:spcBef>
                <a:spcPts val="3800"/>
              </a:spcBef>
              <a:defRPr sz="4128"/>
            </a:pPr>
            <a:r>
              <a:rPr lang="en-US" dirty="0"/>
              <a:t>Performance:</a:t>
            </a:r>
          </a:p>
          <a:p>
            <a:pPr marL="1133855" lvl="1" indent="-524255" defTabSz="2096971">
              <a:spcBef>
                <a:spcPts val="3800"/>
              </a:spcBef>
              <a:defRPr sz="4128"/>
            </a:pPr>
            <a:r>
              <a:rPr lang="en-US" dirty="0"/>
              <a:t>Encryption is not free; </a:t>
            </a:r>
          </a:p>
          <a:p>
            <a:pPr marL="1133855" lvl="1" indent="-524255" defTabSz="2096971">
              <a:spcBef>
                <a:spcPts val="3800"/>
              </a:spcBef>
              <a:defRPr sz="4128"/>
            </a:pPr>
            <a:r>
              <a:rPr lang="en-US" dirty="0"/>
              <a:t>C may be faster than Typescript, but is vulnerable to buffer overflows, etc.</a:t>
            </a:r>
          </a:p>
          <a:p>
            <a:pPr marL="524255" indent="-524255" defTabSz="2096971">
              <a:spcBef>
                <a:spcPts val="3800"/>
              </a:spcBef>
              <a:defRPr sz="4128"/>
            </a:pPr>
            <a:r>
              <a:rPr lang="en-US" dirty="0"/>
              <a:t>Expertise:</a:t>
            </a:r>
          </a:p>
          <a:p>
            <a:pPr marL="1133855" lvl="1" indent="-524255" defTabSz="2096971">
              <a:spcBef>
                <a:spcPts val="3800"/>
              </a:spcBef>
              <a:defRPr sz="4128"/>
            </a:pPr>
            <a:r>
              <a:rPr lang="en-US" dirty="0"/>
              <a:t>It is easy to try to implement these measures, it is hard to get them right</a:t>
            </a:r>
          </a:p>
          <a:p>
            <a:pPr marL="524255" indent="-524255" defTabSz="2096971">
              <a:spcBef>
                <a:spcPts val="3800"/>
              </a:spcBef>
              <a:defRPr sz="4128"/>
            </a:pPr>
            <a:r>
              <a:rPr lang="en-US" dirty="0"/>
              <a:t>Financial:</a:t>
            </a:r>
          </a:p>
          <a:p>
            <a:pPr marL="1133855" lvl="1" indent="-524255" defTabSz="2096971">
              <a:spcBef>
                <a:spcPts val="3800"/>
              </a:spcBef>
              <a:defRPr sz="4128"/>
            </a:pPr>
            <a:r>
              <a:rPr lang="en-US" dirty="0"/>
              <a:t>Implementing these measures takes time and resources</a:t>
            </a:r>
            <a:endParaRPr dirty="0"/>
          </a:p>
        </p:txBody>
      </p:sp>
      <p:sp>
        <p:nvSpPr>
          <p:cNvPr id="3" name="Text Placeholder 2">
            <a:extLst>
              <a:ext uri="{FF2B5EF4-FFF2-40B4-BE49-F238E27FC236}">
                <a16:creationId xmlns:a16="http://schemas.microsoft.com/office/drawing/2014/main" id="{7B3C4747-B4B3-D34E-9A6A-13429001284C}"/>
              </a:ext>
            </a:extLst>
          </p:cNvPr>
          <p:cNvSpPr>
            <a:spLocks noGrp="1"/>
          </p:cNvSpPr>
          <p:nvPr>
            <p:ph type="body" sz="quarter" idx="21"/>
          </p:nvPr>
        </p:nvSpPr>
        <p:spPr/>
        <p:txBody>
          <a:bodyPr/>
          <a:lstStyle/>
          <a:p>
            <a:r>
              <a:rPr lang="en-US" dirty="0"/>
              <a:t>Consider various costs: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Security: Basic Vocabulary 2</a:t>
            </a:r>
            <a:endParaRPr dirty="0"/>
          </a:p>
        </p:txBody>
      </p:sp>
      <p:sp>
        <p:nvSpPr>
          <p:cNvPr id="146" name="Slide Subtitle"/>
          <p:cNvSpPr txBox="1">
            <a:spLocks noGrp="1"/>
          </p:cNvSpPr>
          <p:nvPr>
            <p:ph type="body" idx="21"/>
          </p:nvPr>
        </p:nvSpPr>
        <p:spPr>
          <a:prstGeom prst="rect">
            <a:avLst/>
          </a:prstGeom>
        </p:spPr>
        <p:txBody>
          <a:bodyPr/>
          <a:lstStyle/>
          <a:p>
            <a:endParaRPr dirty="0"/>
          </a:p>
        </p:txBody>
      </p:sp>
      <p:sp>
        <p:nvSpPr>
          <p:cNvPr id="147" name="Security architecture is a set of mechanisms and policies that we build into our system to mitigate risks from threats…"/>
          <p:cNvSpPr txBox="1">
            <a:spLocks noGrp="1"/>
          </p:cNvSpPr>
          <p:nvPr>
            <p:ph type="body" idx="1"/>
          </p:nvPr>
        </p:nvSpPr>
        <p:spPr>
          <a:prstGeom prst="rect">
            <a:avLst/>
          </a:prstGeom>
        </p:spPr>
        <p:txBody>
          <a:bodyPr/>
          <a:lstStyle/>
          <a:p>
            <a:r>
              <a:rPr lang="en-US" dirty="0"/>
              <a:t>Threat: potential event that could compromise a security requirement</a:t>
            </a:r>
          </a:p>
          <a:p>
            <a:r>
              <a:rPr dirty="0"/>
              <a:t>Security architecture</a:t>
            </a:r>
            <a:r>
              <a:rPr lang="en-US" dirty="0"/>
              <a:t>:</a:t>
            </a:r>
            <a:r>
              <a:rPr dirty="0"/>
              <a:t> a set of mechanisms and policies that we build into our system to mitigate risks from threats</a:t>
            </a:r>
          </a:p>
          <a:p>
            <a:r>
              <a:rPr lang="en-US" dirty="0"/>
              <a:t>Vulnerability: a characteristic or flaw in system design or implementation, or in the security procedures, that, if exploited, could result in a security compromise</a:t>
            </a:r>
          </a:p>
          <a:p>
            <a:r>
              <a:rPr dirty="0"/>
              <a:t>Attack: realization of a threat</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dirty="0"/>
              <a:t>Broken Authentication + Access Control</a:t>
            </a:r>
          </a:p>
        </p:txBody>
      </p:sp>
      <p:sp>
        <p:nvSpPr>
          <p:cNvPr id="222" name="Implement multi-factor authentication…"/>
          <p:cNvSpPr txBox="1">
            <a:spLocks noGrp="1"/>
          </p:cNvSpPr>
          <p:nvPr>
            <p:ph type="body" sz="half" idx="1"/>
          </p:nvPr>
        </p:nvSpPr>
        <p:spPr>
          <a:xfrm>
            <a:off x="1206500" y="4356808"/>
            <a:ext cx="14687199" cy="8256012"/>
          </a:xfrm>
          <a:prstGeom prst="rect">
            <a:avLst/>
          </a:prstGeom>
        </p:spPr>
        <p:txBody>
          <a:bodyPr/>
          <a:lstStyle/>
          <a:p>
            <a:r>
              <a:rPr lang="en-US" dirty="0"/>
              <a:t>Use SSL.</a:t>
            </a:r>
          </a:p>
          <a:p>
            <a:r>
              <a:rPr dirty="0"/>
              <a:t>Implement multi-factor authentication</a:t>
            </a:r>
          </a:p>
          <a:p>
            <a:r>
              <a:rPr dirty="0"/>
              <a:t>Implement weak-password checks</a:t>
            </a:r>
          </a:p>
          <a:p>
            <a:r>
              <a:rPr dirty="0"/>
              <a:t>Apply per-record access control</a:t>
            </a:r>
          </a:p>
          <a:p>
            <a:r>
              <a:rPr dirty="0"/>
              <a:t>Harden account creation, password reset pathways</a:t>
            </a:r>
          </a:p>
          <a:p>
            <a:r>
              <a:rPr dirty="0"/>
              <a:t>The software engineering approach: rely on a trusted component</a:t>
            </a:r>
          </a:p>
        </p:txBody>
      </p:sp>
      <p:pic>
        <p:nvPicPr>
          <p:cNvPr id="223" name="Image" descr="Image"/>
          <p:cNvPicPr>
            <a:picLocks noChangeAspect="1"/>
          </p:cNvPicPr>
          <p:nvPr/>
        </p:nvPicPr>
        <p:blipFill>
          <a:blip r:embed="rId3"/>
          <a:stretch>
            <a:fillRect/>
          </a:stretch>
        </p:blipFill>
        <p:spPr>
          <a:xfrm>
            <a:off x="15706294" y="6392847"/>
            <a:ext cx="8458201" cy="6007101"/>
          </a:xfrm>
          <a:prstGeom prst="rect">
            <a:avLst/>
          </a:prstGeom>
          <a:ln w="12700">
            <a:miter lim="400000"/>
          </a:ln>
        </p:spPr>
      </p:pic>
      <p:sp>
        <p:nvSpPr>
          <p:cNvPr id="224" name="https://auth0.com"/>
          <p:cNvSpPr txBox="1"/>
          <p:nvPr/>
        </p:nvSpPr>
        <p:spPr>
          <a:xfrm>
            <a:off x="18661329" y="12165638"/>
            <a:ext cx="254812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u="sng">
                <a:hlinkClick r:id="rId5"/>
              </a:rPr>
              <a:t>https://auth0.com</a:t>
            </a:r>
          </a:p>
        </p:txBody>
      </p:sp>
      <p:sp>
        <p:nvSpPr>
          <p:cNvPr id="225" name="Auth0"/>
          <p:cNvSpPr txBox="1"/>
          <p:nvPr/>
        </p:nvSpPr>
        <p:spPr>
          <a:xfrm>
            <a:off x="19154731" y="6215207"/>
            <a:ext cx="1561326" cy="7214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4100" b="1">
                <a:solidFill>
                  <a:srgbClr val="000000"/>
                </a:solidFill>
              </a:defRPr>
            </a:lvl1pPr>
          </a:lstStyle>
          <a:p>
            <a:r>
              <a:t>Auth0</a:t>
            </a:r>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#1</a:t>
            </a:r>
          </a:p>
        </p:txBody>
      </p:sp>
      <p:sp>
        <p:nvSpPr>
          <p:cNvPr id="2" name="TextBox 1">
            <a:extLst>
              <a:ext uri="{FF2B5EF4-FFF2-40B4-BE49-F238E27FC236}">
                <a16:creationId xmlns:a16="http://schemas.microsoft.com/office/drawing/2014/main" id="{A639EA25-7DEC-013A-9C8F-1034871F3165}"/>
              </a:ext>
            </a:extLst>
          </p:cNvPr>
          <p:cNvSpPr txBox="1"/>
          <p:nvPr/>
        </p:nvSpPr>
        <p:spPr>
          <a:xfrm>
            <a:off x="14258494" y="2872245"/>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But how to get your developers to do</a:t>
            </a:r>
            <a:r>
              <a:rPr kumimoji="0" lang="en-US" sz="6000" b="0" i="0" u="none" strike="noStrike" cap="none" spc="0" normalizeH="0" dirty="0">
                <a:ln>
                  <a:noFill/>
                </a:ln>
                <a:solidFill>
                  <a:schemeClr val="tx1"/>
                </a:solidFill>
                <a:effectLst/>
                <a:uFillTx/>
                <a:latin typeface="+mn-lt"/>
                <a:ea typeface="+mn-ea"/>
                <a:cs typeface="+mn-cs"/>
                <a:sym typeface="Helvetica Neue"/>
              </a:rPr>
              <a:t> this?  </a:t>
            </a:r>
            <a:r>
              <a:rPr kumimoji="0" lang="en-US" sz="6000" b="0" i="0" u="none" strike="noStrike" cap="none" spc="0" normalizeH="0" dirty="0">
                <a:ln>
                  <a:noFill/>
                </a:ln>
                <a:solidFill>
                  <a:schemeClr val="accent5">
                    <a:lumMod val="75000"/>
                  </a:schemeClr>
                </a:solidFill>
                <a:effectLst/>
                <a:uFillTx/>
                <a:latin typeface="+mn-lt"/>
                <a:ea typeface="+mn-ea"/>
                <a:cs typeface="+mn-cs"/>
                <a:sym typeface="Helvetica Neue"/>
              </a:rPr>
              <a:t>Always.</a:t>
            </a:r>
            <a:endParaRPr kumimoji="0" lang="en-US" sz="6000" b="0" i="0" u="none" strike="noStrike" cap="none" spc="0" normalizeH="0" baseline="0" dirty="0">
              <a:ln>
                <a:noFill/>
              </a:ln>
              <a:solidFill>
                <a:schemeClr val="accent5">
                  <a:lumMod val="75000"/>
                </a:schemeClr>
              </a:solidFill>
              <a:effectLst/>
              <a:uFillTx/>
              <a:latin typeface="+mn-lt"/>
              <a:ea typeface="+mn-ea"/>
              <a:cs typeface="+mn-cs"/>
              <a:sym typeface="Helvetica Neue"/>
            </a:endParaRPr>
          </a:p>
        </p:txBody>
      </p:sp>
      <p:sp>
        <p:nvSpPr>
          <p:cNvPr id="4" name="TextBox 3">
            <a:extLst>
              <a:ext uri="{FF2B5EF4-FFF2-40B4-BE49-F238E27FC236}">
                <a16:creationId xmlns:a16="http://schemas.microsoft.com/office/drawing/2014/main" id="{60745EF1-EACC-DB67-3173-CF313BCDBF6D}"/>
              </a:ext>
            </a:extLst>
          </p:cNvPr>
          <p:cNvSpPr txBox="1"/>
          <p:nvPr/>
        </p:nvSpPr>
        <p:spPr>
          <a:xfrm>
            <a:off x="16141606" y="6627293"/>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It’s a management problem!!</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Cryptographic Failures</a:t>
            </a:r>
            <a:endParaRPr dirty="0"/>
          </a:p>
        </p:txBody>
      </p:sp>
      <p:sp>
        <p:nvSpPr>
          <p:cNvPr id="222" name="Implement multi-factor authentication…"/>
          <p:cNvSpPr txBox="1">
            <a:spLocks noGrp="1"/>
          </p:cNvSpPr>
          <p:nvPr>
            <p:ph type="body" sz="half" idx="1"/>
          </p:nvPr>
        </p:nvSpPr>
        <p:spPr>
          <a:xfrm>
            <a:off x="1206500" y="4248504"/>
            <a:ext cx="12431124" cy="8256012"/>
          </a:xfrm>
          <a:prstGeom prst="rect">
            <a:avLst/>
          </a:prstGeom>
        </p:spPr>
        <p:txBody>
          <a:bodyPr/>
          <a:lstStyle/>
          <a:p>
            <a:r>
              <a:rPr lang="en-US" dirty="0"/>
              <a:t>Enforce encryption on all communication</a:t>
            </a:r>
          </a:p>
          <a:p>
            <a:r>
              <a:rPr lang="en-US" dirty="0"/>
              <a:t>Validate SSL certificates; rotate certificates regularly</a:t>
            </a:r>
          </a:p>
          <a:p>
            <a:r>
              <a:rPr lang="en-US" dirty="0"/>
              <a:t>Protect user-data at rest (passwords, credit card numbers, </a:t>
            </a:r>
            <a:r>
              <a:rPr lang="en-US" dirty="0" err="1"/>
              <a:t>etc</a:t>
            </a:r>
            <a:r>
              <a:rPr lang="en-US" dirty="0"/>
              <a:t>)</a:t>
            </a:r>
          </a:p>
          <a:p>
            <a:r>
              <a:rPr lang="en-US" dirty="0"/>
              <a:t>Protect application “secrets” (e.g. signing keys)</a:t>
            </a:r>
            <a:endParaRPr dirty="0"/>
          </a:p>
        </p:txBody>
      </p:sp>
      <p:sp>
        <p:nvSpPr>
          <p:cNvPr id="3" name="Text Placeholder 2">
            <a:extLst>
              <a:ext uri="{FF2B5EF4-FFF2-40B4-BE49-F238E27FC236}">
                <a16:creationId xmlns:a16="http://schemas.microsoft.com/office/drawing/2014/main" id="{1628F990-70DB-0743-9596-9F8F08110462}"/>
              </a:ext>
            </a:extLst>
          </p:cNvPr>
          <p:cNvSpPr>
            <a:spLocks noGrp="1"/>
          </p:cNvSpPr>
          <p:nvPr>
            <p:ph type="body" sz="quarter" idx="21"/>
          </p:nvPr>
        </p:nvSpPr>
        <p:spPr/>
        <p:txBody>
          <a:bodyPr/>
          <a:lstStyle/>
          <a:p>
            <a:r>
              <a:rPr lang="en-US" dirty="0"/>
              <a:t>OWASP #2</a:t>
            </a:r>
          </a:p>
        </p:txBody>
      </p:sp>
      <p:pic>
        <p:nvPicPr>
          <p:cNvPr id="2" name="Image" descr="Image">
            <a:extLst>
              <a:ext uri="{FF2B5EF4-FFF2-40B4-BE49-F238E27FC236}">
                <a16:creationId xmlns:a16="http://schemas.microsoft.com/office/drawing/2014/main" id="{F64768B0-3A4F-E7A7-D792-32ADD6B20DA9}"/>
              </a:ext>
            </a:extLst>
          </p:cNvPr>
          <p:cNvPicPr>
            <a:picLocks noChangeAspect="1"/>
          </p:cNvPicPr>
          <p:nvPr/>
        </p:nvPicPr>
        <p:blipFill>
          <a:blip r:embed="rId3"/>
          <a:stretch>
            <a:fillRect/>
          </a:stretch>
        </p:blipFill>
        <p:spPr>
          <a:xfrm>
            <a:off x="13160537" y="3666751"/>
            <a:ext cx="11223463" cy="6870580"/>
          </a:xfrm>
          <a:prstGeom prst="rect">
            <a:avLst/>
          </a:prstGeom>
          <a:ln w="12700">
            <a:miter lim="400000"/>
          </a:ln>
        </p:spPr>
      </p:pic>
      <p:sp>
        <p:nvSpPr>
          <p:cNvPr id="4" name="“A Measurement Study of Google Play,” Viennot et al, SIGMETRICS ‘14">
            <a:extLst>
              <a:ext uri="{FF2B5EF4-FFF2-40B4-BE49-F238E27FC236}">
                <a16:creationId xmlns:a16="http://schemas.microsoft.com/office/drawing/2014/main" id="{C8C2A6A8-1B9D-2AE7-10E2-564041D0FE76}"/>
              </a:ext>
            </a:extLst>
          </p:cNvPr>
          <p:cNvSpPr txBox="1"/>
          <p:nvPr/>
        </p:nvSpPr>
        <p:spPr>
          <a:xfrm>
            <a:off x="13881389" y="10341441"/>
            <a:ext cx="983589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“A Measurement Study of Google Play,” </a:t>
            </a:r>
            <a:r>
              <a:rPr dirty="0" err="1"/>
              <a:t>Viennot</a:t>
            </a:r>
            <a:r>
              <a:rPr dirty="0"/>
              <a:t> et al, SIGMETRICS ‘14</a:t>
            </a:r>
          </a:p>
        </p:txBody>
      </p:sp>
      <p:sp>
        <p:nvSpPr>
          <p:cNvPr id="6" name="TextBox 5">
            <a:extLst>
              <a:ext uri="{FF2B5EF4-FFF2-40B4-BE49-F238E27FC236}">
                <a16:creationId xmlns:a16="http://schemas.microsoft.com/office/drawing/2014/main" id="{2AA2171A-B95C-C091-0507-9634D73A39CC}"/>
              </a:ext>
            </a:extLst>
          </p:cNvPr>
          <p:cNvSpPr txBox="1"/>
          <p:nvPr/>
        </p:nvSpPr>
        <p:spPr>
          <a:xfrm>
            <a:off x="14258494" y="2872245"/>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But how to get your developers to do</a:t>
            </a:r>
            <a:r>
              <a:rPr kumimoji="0" lang="en-US" sz="6000" b="0" i="0" u="none" strike="noStrike" cap="none" spc="0" normalizeH="0" dirty="0">
                <a:ln>
                  <a:noFill/>
                </a:ln>
                <a:solidFill>
                  <a:schemeClr val="tx1"/>
                </a:solidFill>
                <a:effectLst/>
                <a:uFillTx/>
                <a:latin typeface="+mn-lt"/>
                <a:ea typeface="+mn-ea"/>
                <a:cs typeface="+mn-cs"/>
                <a:sym typeface="Helvetica Neue"/>
              </a:rPr>
              <a:t> this.  </a:t>
            </a:r>
            <a:r>
              <a:rPr kumimoji="0" lang="en-US" sz="6000" b="0" i="0" u="none" strike="noStrike" cap="none" spc="0" normalizeH="0" dirty="0">
                <a:ln>
                  <a:noFill/>
                </a:ln>
                <a:solidFill>
                  <a:schemeClr val="accent5">
                    <a:lumMod val="75000"/>
                  </a:schemeClr>
                </a:solidFill>
                <a:effectLst/>
                <a:uFillTx/>
                <a:latin typeface="+mn-lt"/>
                <a:ea typeface="+mn-ea"/>
                <a:cs typeface="+mn-cs"/>
                <a:sym typeface="Helvetica Neue"/>
              </a:rPr>
              <a:t>Always.</a:t>
            </a:r>
            <a:endParaRPr kumimoji="0" lang="en-US" sz="6000" b="0" i="0" u="none" strike="noStrike" cap="none" spc="0" normalizeH="0" baseline="0" dirty="0">
              <a:ln>
                <a:noFill/>
              </a:ln>
              <a:solidFill>
                <a:schemeClr val="accent5">
                  <a:lumMod val="75000"/>
                </a:schemeClr>
              </a:solidFill>
              <a:effectLst/>
              <a:uFillTx/>
              <a:latin typeface="+mn-lt"/>
              <a:ea typeface="+mn-ea"/>
              <a:cs typeface="+mn-cs"/>
              <a:sym typeface="Helvetica Neue"/>
            </a:endParaRPr>
          </a:p>
        </p:txBody>
      </p:sp>
      <p:sp>
        <p:nvSpPr>
          <p:cNvPr id="7" name="TextBox 6">
            <a:extLst>
              <a:ext uri="{FF2B5EF4-FFF2-40B4-BE49-F238E27FC236}">
                <a16:creationId xmlns:a16="http://schemas.microsoft.com/office/drawing/2014/main" id="{E3A7414D-6F00-D68A-5F78-02F7B8A35566}"/>
              </a:ext>
            </a:extLst>
          </p:cNvPr>
          <p:cNvSpPr txBox="1"/>
          <p:nvPr/>
        </p:nvSpPr>
        <p:spPr>
          <a:xfrm>
            <a:off x="16141606" y="6627293"/>
            <a:ext cx="7587574" cy="1949252"/>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It’s a management problem!!</a:t>
            </a:r>
          </a:p>
        </p:txBody>
      </p:sp>
    </p:spTree>
    <p:extLst>
      <p:ext uri="{BB962C8B-B14F-4D97-AF65-F5344CB8AC3E}">
        <p14:creationId xmlns:p14="http://schemas.microsoft.com/office/powerpoint/2010/main" val="18280645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fontScale="90000"/>
          </a:bodyPr>
          <a:lstStyle/>
          <a:p>
            <a:r>
              <a:rPr lang="en-US" dirty="0"/>
              <a:t>Do developers pay attention?  Do they have good reason not to?</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4216400" y="12515671"/>
            <a:ext cx="15417800"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i="0" u="none" strike="noStrike" dirty="0">
                <a:solidFill>
                  <a:srgbClr val="333333"/>
                </a:solidFill>
                <a:effectLst/>
                <a:latin typeface="Georgia" panose="02040502050405020303" pitchFamily="18" charset="0"/>
              </a:rPr>
              <a:t>“Why secret detection tools are not enough: It’s not just about false positives - An industrial case </a:t>
            </a:r>
            <a:r>
              <a:rPr lang="en-US" dirty="0">
                <a:solidFill>
                  <a:srgbClr val="333333"/>
                </a:solidFill>
                <a:latin typeface="Georgia" panose="02040502050405020303" pitchFamily="18" charset="0"/>
              </a:rPr>
              <a:t>study”</a:t>
            </a:r>
          </a:p>
          <a:p>
            <a:r>
              <a:rPr lang="en-US" dirty="0">
                <a:solidFill>
                  <a:srgbClr val="333333"/>
                </a:solidFill>
                <a:latin typeface="Georgia" panose="02040502050405020303" pitchFamily="18" charset="0"/>
              </a:rPr>
              <a:t>Md </a:t>
            </a:r>
            <a:r>
              <a:rPr lang="en-US" dirty="0" err="1">
                <a:solidFill>
                  <a:srgbClr val="333333"/>
                </a:solidFill>
                <a:latin typeface="Georgia" panose="02040502050405020303" pitchFamily="18" charset="0"/>
              </a:rPr>
              <a:t>Rayhanur</a:t>
            </a:r>
            <a:r>
              <a:rPr lang="en-US" dirty="0">
                <a:solidFill>
                  <a:srgbClr val="333333"/>
                </a:solidFill>
                <a:latin typeface="Georgia" panose="02040502050405020303" pitchFamily="18" charset="0"/>
              </a:rPr>
              <a:t> Rahman, </a:t>
            </a:r>
            <a:r>
              <a:rPr lang="en-US" dirty="0" err="1">
                <a:solidFill>
                  <a:srgbClr val="333333"/>
                </a:solidFill>
                <a:latin typeface="Georgia" panose="02040502050405020303" pitchFamily="18" charset="0"/>
              </a:rPr>
              <a:t>Nasif</a:t>
            </a:r>
            <a:r>
              <a:rPr lang="en-US" dirty="0">
                <a:solidFill>
                  <a:srgbClr val="333333"/>
                </a:solidFill>
                <a:latin typeface="Georgia" panose="02040502050405020303" pitchFamily="18" charset="0"/>
              </a:rPr>
              <a:t> Imtiaz, Margaret-Anne </a:t>
            </a:r>
            <a:r>
              <a:rPr lang="en-US" dirty="0" err="1">
                <a:solidFill>
                  <a:srgbClr val="333333"/>
                </a:solidFill>
                <a:latin typeface="Georgia" panose="02040502050405020303" pitchFamily="18" charset="0"/>
              </a:rPr>
              <a:t>Storey</a:t>
            </a:r>
            <a:r>
              <a:rPr lang="en-US" dirty="0">
                <a:solidFill>
                  <a:srgbClr val="333333"/>
                </a:solidFill>
                <a:latin typeface="Georgia" panose="02040502050405020303" pitchFamily="18" charset="0"/>
              </a:rPr>
              <a:t> &amp; Laurie Williams  </a:t>
            </a:r>
            <a:r>
              <a:rPr lang="en-US" dirty="0">
                <a:solidFill>
                  <a:srgbClr val="333333"/>
                </a:solidFill>
                <a:latin typeface="Georgia" panose="02040502050405020303" pitchFamily="18" charset="0"/>
                <a:hlinkClick r:id="rId3"/>
              </a:rPr>
              <a:t>https://link.springer.com/article/10.1007/s10664-021-10109-y</a:t>
            </a:r>
            <a:r>
              <a:rPr lang="en-US" dirty="0">
                <a:solidFill>
                  <a:srgbClr val="333333"/>
                </a:solidFill>
                <a:latin typeface="Georgia" panose="02040502050405020303" pitchFamily="18" charset="0"/>
              </a:rPr>
              <a:t> </a:t>
            </a:r>
            <a:endParaRPr lang="en-US" dirty="0"/>
          </a:p>
        </p:txBody>
      </p:sp>
      <p:sp>
        <p:nvSpPr>
          <p:cNvPr id="5" name="TextBox 4">
            <a:extLst>
              <a:ext uri="{FF2B5EF4-FFF2-40B4-BE49-F238E27FC236}">
                <a16:creationId xmlns:a16="http://schemas.microsoft.com/office/drawing/2014/main" id="{1E08015D-93BC-D0B6-A73A-D67F74461F2F}"/>
              </a:ext>
            </a:extLst>
          </p:cNvPr>
          <p:cNvSpPr txBox="1"/>
          <p:nvPr/>
        </p:nvSpPr>
        <p:spPr>
          <a:xfrm>
            <a:off x="16141606" y="6165629"/>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Is it a management problem or a tool problem?</a:t>
            </a:r>
          </a:p>
        </p:txBody>
      </p:sp>
      <p:sp>
        <p:nvSpPr>
          <p:cNvPr id="8" name="Text Placeholder 7">
            <a:extLst>
              <a:ext uri="{FF2B5EF4-FFF2-40B4-BE49-F238E27FC236}">
                <a16:creationId xmlns:a16="http://schemas.microsoft.com/office/drawing/2014/main" id="{D9312214-1D20-4D6E-E772-909AB75069E9}"/>
              </a:ext>
            </a:extLst>
          </p:cNvPr>
          <p:cNvSpPr>
            <a:spLocks noGrp="1"/>
          </p:cNvSpPr>
          <p:nvPr>
            <p:ph type="body" sz="quarter" idx="21"/>
          </p:nvPr>
        </p:nvSpPr>
        <p:spPr/>
        <p:txBody>
          <a:bodyPr/>
          <a:lstStyle/>
          <a:p>
            <a:endParaRPr lang="en-US"/>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Cross-site Scripting"/>
          <p:cNvSpPr txBox="1">
            <a:spLocks noGrp="1"/>
          </p:cNvSpPr>
          <p:nvPr>
            <p:ph type="title"/>
          </p:nvPr>
        </p:nvSpPr>
        <p:spPr>
          <a:prstGeom prst="rect">
            <a:avLst/>
          </a:prstGeom>
        </p:spPr>
        <p:txBody>
          <a:bodyPr/>
          <a:lstStyle/>
          <a:p>
            <a:r>
              <a:rPr lang="en-US" dirty="0"/>
              <a:t>Code Injection</a:t>
            </a:r>
            <a:endParaRPr dirty="0"/>
          </a:p>
        </p:txBody>
      </p:sp>
      <p:sp>
        <p:nvSpPr>
          <p:cNvPr id="205"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#3</a:t>
            </a:r>
            <a:endParaRPr dirty="0"/>
          </a:p>
        </p:txBody>
      </p:sp>
      <p:sp>
        <p:nvSpPr>
          <p:cNvPr id="206" name="Sanitize user-controlled inputs (remove HTML)…"/>
          <p:cNvSpPr txBox="1">
            <a:spLocks noGrp="1"/>
          </p:cNvSpPr>
          <p:nvPr>
            <p:ph type="body" sz="half" idx="1"/>
          </p:nvPr>
        </p:nvSpPr>
        <p:spPr>
          <a:xfrm>
            <a:off x="1206500" y="4248504"/>
            <a:ext cx="12041285" cy="8256012"/>
          </a:xfrm>
          <a:prstGeom prst="rect">
            <a:avLst/>
          </a:prstGeom>
        </p:spPr>
        <p:txBody>
          <a:bodyPr/>
          <a:lstStyle/>
          <a:p>
            <a:pPr>
              <a:defRPr b="1"/>
            </a:pPr>
            <a:r>
              <a:rPr dirty="0"/>
              <a:t>Sanitize</a:t>
            </a:r>
            <a:r>
              <a:rPr b="0" dirty="0"/>
              <a:t> user-controlled inputs (remove HTML)</a:t>
            </a:r>
          </a:p>
          <a:p>
            <a:pPr>
              <a:defRPr b="1"/>
            </a:pPr>
            <a:r>
              <a:rPr b="0" dirty="0"/>
              <a:t>Use tools like LGTM to detect vulnerable data flows</a:t>
            </a:r>
            <a:r>
              <a:rPr lang="en-US" b="0" dirty="0"/>
              <a:t> (insert into commit workflow?)</a:t>
            </a:r>
            <a:endParaRPr b="0" dirty="0"/>
          </a:p>
          <a:p>
            <a:pPr>
              <a:defRPr b="1"/>
            </a:pPr>
            <a:r>
              <a:rPr b="0" dirty="0"/>
              <a:t>Use middleware that side-steps the problem (e.g. return data as JSON, client puts that data into React component)</a:t>
            </a:r>
            <a:r>
              <a:rPr lang="en-US" b="0" dirty="0"/>
              <a:t> (how to get engineers to actually do this?)</a:t>
            </a:r>
          </a:p>
          <a:p>
            <a:pPr>
              <a:defRPr b="1"/>
            </a:pPr>
            <a:endParaRPr b="0" dirty="0"/>
          </a:p>
        </p:txBody>
      </p:sp>
      <p:pic>
        <p:nvPicPr>
          <p:cNvPr id="207" name="Image" descr="Image"/>
          <p:cNvPicPr>
            <a:picLocks noChangeAspect="1"/>
          </p:cNvPicPr>
          <p:nvPr/>
        </p:nvPicPr>
        <p:blipFill>
          <a:blip r:embed="rId3"/>
          <a:stretch>
            <a:fillRect/>
          </a:stretch>
        </p:blipFill>
        <p:spPr>
          <a:xfrm>
            <a:off x="13154034" y="3944209"/>
            <a:ext cx="11201401" cy="8864601"/>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etecting Weaknesses in Apps with Static Analysis"/>
          <p:cNvSpPr txBox="1">
            <a:spLocks noGrp="1"/>
          </p:cNvSpPr>
          <p:nvPr>
            <p:ph type="title"/>
          </p:nvPr>
        </p:nvSpPr>
        <p:spPr>
          <a:prstGeom prst="rect">
            <a:avLst/>
          </a:prstGeom>
        </p:spPr>
        <p:txBody>
          <a:bodyPr/>
          <a:lstStyle>
            <a:lvl1pPr defTabSz="2096971">
              <a:defRPr sz="7310" spc="-146"/>
            </a:lvl1pPr>
          </a:lstStyle>
          <a:p>
            <a:r>
              <a:rPr dirty="0"/>
              <a:t>Detecting Weaknesses in Apps with Static Analysis</a:t>
            </a:r>
          </a:p>
        </p:txBody>
      </p:sp>
      <p:sp>
        <p:nvSpPr>
          <p:cNvPr id="210" name="LGTM + CodeQL"/>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LGTM + CodeQL</a:t>
            </a:r>
          </a:p>
        </p:txBody>
      </p:sp>
      <p:pic>
        <p:nvPicPr>
          <p:cNvPr id="211" name="Image" descr="Image"/>
          <p:cNvPicPr>
            <a:picLocks noChangeAspect="1"/>
          </p:cNvPicPr>
          <p:nvPr/>
        </p:nvPicPr>
        <p:blipFill>
          <a:blip r:embed="rId3"/>
          <a:stretch>
            <a:fillRect/>
          </a:stretch>
        </p:blipFill>
        <p:spPr>
          <a:xfrm>
            <a:off x="16142761" y="11041708"/>
            <a:ext cx="7226301" cy="914401"/>
          </a:xfrm>
          <a:prstGeom prst="rect">
            <a:avLst/>
          </a:prstGeom>
          <a:ln w="12700">
            <a:miter lim="400000"/>
          </a:ln>
        </p:spPr>
      </p:pic>
      <p:pic>
        <p:nvPicPr>
          <p:cNvPr id="212" name="Image" descr="Image"/>
          <p:cNvPicPr>
            <a:picLocks noChangeAspect="1"/>
          </p:cNvPicPr>
          <p:nvPr/>
        </p:nvPicPr>
        <p:blipFill>
          <a:blip r:embed="rId4"/>
          <a:stretch>
            <a:fillRect/>
          </a:stretch>
        </p:blipFill>
        <p:spPr>
          <a:xfrm>
            <a:off x="16029182" y="7207670"/>
            <a:ext cx="7861301" cy="3708401"/>
          </a:xfrm>
          <a:prstGeom prst="rect">
            <a:avLst/>
          </a:prstGeom>
          <a:ln w="12700">
            <a:miter lim="400000"/>
          </a:ln>
        </p:spPr>
      </p:pic>
      <p:sp>
        <p:nvSpPr>
          <p:cNvPr id="213" name="https://lgtm.com"/>
          <p:cNvSpPr txBox="1"/>
          <p:nvPr/>
        </p:nvSpPr>
        <p:spPr>
          <a:xfrm>
            <a:off x="17417775" y="12578133"/>
            <a:ext cx="3699537" cy="6595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800" u="sng">
                <a:hlinkClick r:id="rId5"/>
              </a:defRPr>
            </a:lvl1pPr>
          </a:lstStyle>
          <a:p>
            <a:pPr>
              <a:defRPr u="none"/>
            </a:pPr>
            <a:r>
              <a:rPr u="sng">
                <a:hlinkClick r:id="rId6"/>
              </a:rPr>
              <a:t>https://lgtm.com</a:t>
            </a:r>
          </a:p>
        </p:txBody>
      </p:sp>
      <p:pic>
        <p:nvPicPr>
          <p:cNvPr id="214" name="Image" descr="Image"/>
          <p:cNvPicPr>
            <a:picLocks noChangeAspect="1"/>
          </p:cNvPicPr>
          <p:nvPr/>
        </p:nvPicPr>
        <p:blipFill>
          <a:blip r:embed="rId7"/>
          <a:stretch>
            <a:fillRect/>
          </a:stretch>
        </p:blipFill>
        <p:spPr>
          <a:xfrm>
            <a:off x="642150" y="3743495"/>
            <a:ext cx="14330691" cy="13716001"/>
          </a:xfrm>
          <a:prstGeom prst="rect">
            <a:avLst/>
          </a:prstGeom>
          <a:ln w="12700">
            <a:miter lim="400000"/>
          </a:ln>
        </p:spPr>
      </p:pic>
      <p:sp>
        <p:nvSpPr>
          <p:cNvPr id="2" name="TextBox 1">
            <a:extLst>
              <a:ext uri="{FF2B5EF4-FFF2-40B4-BE49-F238E27FC236}">
                <a16:creationId xmlns:a16="http://schemas.microsoft.com/office/drawing/2014/main" id="{BA02D691-C9DB-5E21-3DA2-6FD500D8C44A}"/>
              </a:ext>
            </a:extLst>
          </p:cNvPr>
          <p:cNvSpPr txBox="1"/>
          <p:nvPr/>
        </p:nvSpPr>
        <p:spPr>
          <a:xfrm>
            <a:off x="9334406" y="6655275"/>
            <a:ext cx="7587574" cy="287258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n-lt"/>
                <a:ea typeface="+mn-ea"/>
                <a:cs typeface="+mn-cs"/>
                <a:sym typeface="Helvetica Neue"/>
              </a:rPr>
              <a:t>But tools have both false positives and false negatives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Weakly Protected Sensitive Data"/>
          <p:cNvSpPr txBox="1">
            <a:spLocks noGrp="1"/>
          </p:cNvSpPr>
          <p:nvPr>
            <p:ph type="title"/>
          </p:nvPr>
        </p:nvSpPr>
        <p:spPr>
          <a:prstGeom prst="rect">
            <a:avLst/>
          </a:prstGeom>
        </p:spPr>
        <p:txBody>
          <a:bodyPr/>
          <a:lstStyle/>
          <a:p>
            <a:r>
              <a:t>Weakly Protected Sensitive Data</a:t>
            </a:r>
          </a:p>
        </p:txBody>
      </p:sp>
      <p:sp>
        <p:nvSpPr>
          <p:cNvPr id="248" name="How to fix i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OWASP #4</a:t>
            </a:r>
            <a:endParaRPr dirty="0"/>
          </a:p>
        </p:txBody>
      </p:sp>
      <p:sp>
        <p:nvSpPr>
          <p:cNvPr id="249" name="Classify your data by sensitivity…"/>
          <p:cNvSpPr txBox="1">
            <a:spLocks noGrp="1"/>
          </p:cNvSpPr>
          <p:nvPr>
            <p:ph type="body" idx="1"/>
          </p:nvPr>
        </p:nvSpPr>
        <p:spPr>
          <a:prstGeom prst="rect">
            <a:avLst/>
          </a:prstGeom>
        </p:spPr>
        <p:txBody>
          <a:bodyPr/>
          <a:lstStyle/>
          <a:p>
            <a:r>
              <a:t>Classify your data by sensitivity</a:t>
            </a:r>
          </a:p>
          <a:p>
            <a:r>
              <a:t>Encrypt sensitive data - in transit and at rest</a:t>
            </a:r>
          </a:p>
          <a:p>
            <a:r>
              <a:t>Make a plan for data controls, stick to it</a:t>
            </a:r>
          </a:p>
          <a:p>
            <a:r>
              <a:t>Software engineering fix: can we avoid storing sensitive data?</a:t>
            </a:r>
          </a:p>
          <a:p>
            <a:pPr lvl="1"/>
            <a:r>
              <a:t>Payment processors: Stripe, Square, etc</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t>Learning Objectives for this Lesson</a:t>
            </a:r>
          </a:p>
        </p:txBody>
      </p:sp>
      <p:sp>
        <p:nvSpPr>
          <p:cNvPr id="130"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By the end of this lesson, you should be able to…</a:t>
            </a:r>
          </a:p>
        </p:txBody>
      </p:sp>
      <p:sp>
        <p:nvSpPr>
          <p:cNvPr id="131" name="Describe that security is a spectrum, and be able to define a realistic threat model for a given system…"/>
          <p:cNvSpPr txBox="1">
            <a:spLocks noGrp="1"/>
          </p:cNvSpPr>
          <p:nvPr>
            <p:ph type="body" idx="1"/>
          </p:nvPr>
        </p:nvSpPr>
        <p:spPr>
          <a:xfrm>
            <a:off x="1206500" y="4243609"/>
            <a:ext cx="21971000" cy="8256012"/>
          </a:xfrm>
          <a:prstGeom prst="rect">
            <a:avLst/>
          </a:prstGeom>
        </p:spPr>
        <p:txBody>
          <a:bodyPr>
            <a:normAutofit/>
          </a:bodyPr>
          <a:lstStyle/>
          <a:p>
            <a:pPr marL="698500" indent="-698500">
              <a:buSzPct val="123000"/>
              <a:buChar char="•"/>
            </a:pPr>
            <a:r>
              <a:rPr lang="en-US" dirty="0"/>
              <a:t>Define key terms relating to software/system security</a:t>
            </a:r>
          </a:p>
          <a:p>
            <a:pPr marL="698500" indent="-698500">
              <a:buSzPct val="123000"/>
              <a:buChar char="•"/>
            </a:pPr>
            <a:r>
              <a:rPr dirty="0"/>
              <a:t>Describe </a:t>
            </a:r>
            <a:r>
              <a:rPr lang="en-US" dirty="0"/>
              <a:t>some of the tradeoffs between security and other requirements in software engineering</a:t>
            </a:r>
          </a:p>
          <a:p>
            <a:pPr marL="698500" indent="-698500">
              <a:buSzPct val="123000"/>
              <a:buChar char="•"/>
            </a:pPr>
            <a:r>
              <a:rPr lang="en-US" dirty="0"/>
              <a:t>Explain 5 common vulnerabilities in web applications and similar software systems, and describe some common mitigations for each of them.</a:t>
            </a:r>
          </a:p>
          <a:p>
            <a:pPr marL="698500" indent="-698500">
              <a:buSzPct val="123000"/>
              <a:buChar char="•"/>
            </a:pPr>
            <a:r>
              <a:rPr lang="en-US" dirty="0"/>
              <a:t>Explain why software alone isn’t enough to assure security</a:t>
            </a:r>
            <a:endParaRPr dirty="0"/>
          </a:p>
        </p:txBody>
      </p:sp>
    </p:spTree>
    <p:extLst>
      <p:ext uri="{BB962C8B-B14F-4D97-AF65-F5344CB8AC3E}">
        <p14:creationId xmlns:p14="http://schemas.microsoft.com/office/powerpoint/2010/main" val="89123596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t>Security isn't (always) free</a:t>
            </a:r>
          </a:p>
        </p:txBody>
      </p:sp>
      <p:sp>
        <p:nvSpPr>
          <p:cNvPr id="140" name="In software, as in the real worl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In software, as in the real world…</a:t>
            </a:r>
          </a:p>
        </p:txBody>
      </p:sp>
      <p:sp>
        <p:nvSpPr>
          <p:cNvPr id="141" name="You just moved to a new house, someone just moved out of it. What do you do to protect your belongings/property?…"/>
          <p:cNvSpPr txBox="1">
            <a:spLocks noGrp="1"/>
          </p:cNvSpPr>
          <p:nvPr>
            <p:ph type="body" idx="1"/>
          </p:nvPr>
        </p:nvSpPr>
        <p:spPr>
          <a:xfrm>
            <a:off x="1206500" y="4248504"/>
            <a:ext cx="14709003" cy="8256012"/>
          </a:xfrm>
          <a:prstGeom prst="rect">
            <a:avLst/>
          </a:prstGeom>
        </p:spPr>
        <p:txBody>
          <a:bodyPr/>
          <a:lstStyle/>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15884791" y="2871375"/>
            <a:ext cx="8499209" cy="9525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2" name="Slide Subtitle"/>
          <p:cNvSpPr txBox="1">
            <a:spLocks noGrp="1"/>
          </p:cNvSpPr>
          <p:nvPr>
            <p:ph type="body" idx="21"/>
          </p:nvPr>
        </p:nvSpPr>
        <p:spPr>
          <a:prstGeom prst="rect">
            <a:avLst/>
          </a:prstGeom>
        </p:spPr>
        <p:txBody>
          <a:bodyPr/>
          <a:lstStyle/>
          <a:p>
            <a:r>
              <a:rPr lang="en-US" dirty="0"/>
              <a:t>Cost of attack vs cost of defense?</a:t>
            </a:r>
            <a:endParaRPr dirty="0"/>
          </a:p>
        </p:txBody>
      </p:sp>
      <p:sp>
        <p:nvSpPr>
          <p:cNvPr id="153" name="Increasing security might:…"/>
          <p:cNvSpPr txBox="1">
            <a:spLocks noGrp="1"/>
          </p:cNvSpPr>
          <p:nvPr>
            <p:ph type="body" idx="1"/>
          </p:nvPr>
        </p:nvSpPr>
        <p:spPr>
          <a:prstGeom prst="rect">
            <a:avLst/>
          </a:prstGeom>
        </p:spPr>
        <p:txBody>
          <a:bodyPr/>
          <a:lstStyle/>
          <a:p>
            <a:r>
              <a:t>Increasing security might:</a:t>
            </a:r>
          </a:p>
          <a:p>
            <a:pPr lvl="1"/>
            <a:r>
              <a:t>Increase development &amp; maintenance cost</a:t>
            </a:r>
          </a:p>
          <a:p>
            <a:pPr lvl="1"/>
            <a:r>
              <a:t>Increase infrastructure requirements</a:t>
            </a:r>
          </a:p>
          <a:p>
            <a:pPr lvl="1"/>
            <a:r>
              <a:t>Degrade performance</a:t>
            </a:r>
          </a:p>
          <a:p>
            <a:r>
              <a:t>But, if we are attacked, increasing security might also:</a:t>
            </a:r>
          </a:p>
          <a:p>
            <a:pPr lvl="1"/>
            <a:r>
              <a:t>Decrease financial and intangible losses</a:t>
            </a:r>
          </a:p>
          <a:p>
            <a:r>
              <a:t>So: How likely do we think we are to be attacked in way </a:t>
            </a:r>
            <a:r>
              <a:rPr b="1"/>
              <a:t>X</a:t>
            </a:r>
            <a:r>
              <a:t>?</a:t>
            </a:r>
          </a:p>
        </p:txBody>
      </p:sp>
    </p:spTree>
    <p:extLst>
      <p:ext uri="{BB962C8B-B14F-4D97-AF65-F5344CB8AC3E}">
        <p14:creationId xmlns:p14="http://schemas.microsoft.com/office/powerpoint/2010/main" val="27616650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lstStyle/>
          <a:p>
            <a:r>
              <a:rPr dirty="0"/>
              <a:t>Threat Models</a:t>
            </a:r>
            <a:r>
              <a:rPr lang="en-US" dirty="0"/>
              <a:t> help analyze these tradeoffs</a:t>
            </a:r>
            <a:endParaRPr dirty="0"/>
          </a:p>
        </p:txBody>
      </p:sp>
      <p:sp>
        <p:nvSpPr>
          <p:cNvPr id="156" name="Slide Subtitle"/>
          <p:cNvSpPr txBox="1">
            <a:spLocks noGrp="1"/>
          </p:cNvSpPr>
          <p:nvPr>
            <p:ph type="body" idx="21"/>
          </p:nvPr>
        </p:nvSpPr>
        <p:spPr>
          <a:prstGeom prst="rect">
            <a:avLst/>
          </a:prstGeom>
        </p:spPr>
        <p:txBody>
          <a:bodyPr/>
          <a:lstStyle/>
          <a:p>
            <a:endParaRPr dirty="0"/>
          </a:p>
        </p:txBody>
      </p:sp>
      <p:sp>
        <p:nvSpPr>
          <p:cNvPr id="157" name="What is being defended?…"/>
          <p:cNvSpPr txBox="1">
            <a:spLocks noGrp="1"/>
          </p:cNvSpPr>
          <p:nvPr>
            <p:ph type="body" idx="1"/>
          </p:nvPr>
        </p:nvSpPr>
        <p:spPr>
          <a:xfrm>
            <a:off x="1206500" y="4248504"/>
            <a:ext cx="15303500" cy="8256012"/>
          </a:xfrm>
          <a:prstGeom prst="rect">
            <a:avLst/>
          </a:prstGeom>
        </p:spPr>
        <p:txBody>
          <a:bodyPr>
            <a:normAutofit fontScale="77500" lnSpcReduction="20000"/>
          </a:bodyPr>
          <a:lstStyle/>
          <a:p>
            <a:r>
              <a:rPr dirty="0"/>
              <a:t>What is being defended?</a:t>
            </a:r>
          </a:p>
          <a:p>
            <a:pPr lvl="1"/>
            <a:r>
              <a:rPr dirty="0"/>
              <a:t>What resources are important to defend?</a:t>
            </a:r>
          </a:p>
          <a:p>
            <a:pPr lvl="1"/>
            <a:r>
              <a:rPr dirty="0"/>
              <a:t>What malicious actors exist and what attacks might they employ?</a:t>
            </a:r>
            <a:endParaRPr lang="en-US" dirty="0"/>
          </a:p>
          <a:p>
            <a:pPr lvl="1"/>
            <a:r>
              <a:rPr lang="en-US" dirty="0"/>
              <a:t>What value can an attacker extract from a vulnerability?</a:t>
            </a:r>
            <a:endParaRPr dirty="0"/>
          </a:p>
          <a:p>
            <a:r>
              <a:rPr dirty="0"/>
              <a:t>Who do we trust?</a:t>
            </a:r>
          </a:p>
          <a:p>
            <a:pPr lvl="1"/>
            <a:r>
              <a:rPr dirty="0"/>
              <a:t>What entities or parts of system can be considered secure and trusted</a:t>
            </a:r>
          </a:p>
          <a:p>
            <a:r>
              <a:rPr lang="en-US" dirty="0"/>
              <a:t>Plan responses to possible attacks</a:t>
            </a:r>
          </a:p>
          <a:p>
            <a:pPr lvl="1"/>
            <a:r>
              <a:rPr lang="en-US" dirty="0"/>
              <a:t>Prioritize?</a:t>
            </a:r>
            <a:endParaRPr dirty="0"/>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8385" y="2244025"/>
            <a:ext cx="6369115" cy="1132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Architecture (1)</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a:bodyPr>
          <a:lstStyle/>
          <a:p>
            <a:pPr>
              <a:spcBef>
                <a:spcPts val="2000"/>
              </a:spcBef>
            </a:pPr>
            <a:r>
              <a:rPr lang="en-US" dirty="0"/>
              <a:t>Trust:</a:t>
            </a:r>
          </a:p>
          <a:p>
            <a:pPr lvl="1">
              <a:spcBef>
                <a:spcPts val="2000"/>
              </a:spcBef>
            </a:pPr>
            <a:r>
              <a:rPr lang="en-US" dirty="0"/>
              <a:t>Developers writing our code (at least for the code they touch)</a:t>
            </a:r>
          </a:p>
          <a:p>
            <a:pPr lvl="1">
              <a:spcBef>
                <a:spcPts val="2000"/>
              </a:spcBef>
            </a:pPr>
            <a:r>
              <a:rPr lang="en-US" dirty="0"/>
              <a:t>Server running our code</a:t>
            </a:r>
          </a:p>
          <a:p>
            <a:pPr lvl="1">
              <a:spcBef>
                <a:spcPts val="2000"/>
              </a:spcBef>
            </a:pPr>
            <a:r>
              <a:rPr lang="en-US" dirty="0"/>
              <a:t>Popular dependencies that we use and update</a:t>
            </a:r>
          </a:p>
          <a:p>
            <a:pPr>
              <a:spcBef>
                <a:spcPts val="2000"/>
              </a:spcBef>
            </a:pPr>
            <a:r>
              <a:rPr lang="en-US" dirty="0"/>
              <a:t>Don’t trust:</a:t>
            </a:r>
          </a:p>
          <a:p>
            <a:pPr lvl="1">
              <a:spcBef>
                <a:spcPts val="2000"/>
              </a:spcBef>
            </a:pPr>
            <a:r>
              <a:rPr lang="en-US" dirty="0"/>
              <a:t>Code running in browser</a:t>
            </a:r>
          </a:p>
          <a:p>
            <a:pPr lvl="1">
              <a:spcBef>
                <a:spcPts val="2000"/>
              </a:spcBef>
            </a:pPr>
            <a:r>
              <a:rPr lang="en-US" dirty="0"/>
              <a:t>Inputs from users</a:t>
            </a:r>
          </a:p>
          <a:p>
            <a:pPr lvl="1">
              <a:spcBef>
                <a:spcPts val="2000"/>
              </a:spcBef>
            </a:pPr>
            <a:r>
              <a:rPr lang="en-US" dirty="0"/>
              <a:t>Other employees (different employees should have access to different resources)</a:t>
            </a:r>
          </a:p>
        </p:txBody>
      </p:sp>
    </p:spTree>
    <p:extLst>
      <p:ext uri="{BB962C8B-B14F-4D97-AF65-F5344CB8AC3E}">
        <p14:creationId xmlns:p14="http://schemas.microsoft.com/office/powerpoint/2010/main" val="234333537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Architecture (2)</a:t>
            </a:r>
          </a:p>
        </p:txBody>
      </p:sp>
      <p:sp>
        <p:nvSpPr>
          <p:cNvPr id="3" name="Text Placeholder 2">
            <a:extLst>
              <a:ext uri="{FF2B5EF4-FFF2-40B4-BE49-F238E27FC236}">
                <a16:creationId xmlns:a16="http://schemas.microsoft.com/office/drawing/2014/main" id="{C7B14B3B-EC15-0543-9A39-AF6C2C1F7777}"/>
              </a:ext>
            </a:extLst>
          </p:cNvPr>
          <p:cNvSpPr>
            <a:spLocks noGrp="1"/>
          </p:cNvSpPr>
          <p:nvPr>
            <p:ph type="body" sz="quarter" idx="21"/>
          </p:nvPr>
        </p:nvSpPr>
        <p:spPr/>
        <p:txBody>
          <a:bodyPr/>
          <a:lstStyle/>
          <a:p>
            <a:r>
              <a:rPr lang="en-US" dirty="0"/>
              <a:t>Best practices applicable in most situations</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type="body" idx="1"/>
          </p:nvPr>
        </p:nvSpPr>
        <p:spPr/>
        <p:txBody>
          <a:bodyPr>
            <a:normAutofit/>
          </a:bodyPr>
          <a:lstStyle/>
          <a:p>
            <a:pPr>
              <a:spcBef>
                <a:spcPts val="2000"/>
              </a:spcBef>
            </a:pPr>
            <a:r>
              <a:rPr lang="en-US" dirty="0"/>
              <a:t>Practice good security practices:</a:t>
            </a:r>
          </a:p>
          <a:p>
            <a:pPr lvl="1">
              <a:spcBef>
                <a:spcPts val="2000"/>
              </a:spcBef>
            </a:pPr>
            <a:r>
              <a:rPr lang="en-US" dirty="0"/>
              <a:t>Encryption (all data in transit, sensitive data at rest)</a:t>
            </a:r>
          </a:p>
          <a:p>
            <a:pPr lvl="1">
              <a:spcBef>
                <a:spcPts val="2000"/>
              </a:spcBef>
            </a:pPr>
            <a:r>
              <a:rPr lang="en-US" dirty="0"/>
              <a:t>Code signing, multi-factor authentication</a:t>
            </a:r>
          </a:p>
          <a:p>
            <a:pPr lvl="1">
              <a:spcBef>
                <a:spcPts val="2000"/>
              </a:spcBef>
            </a:pPr>
            <a:r>
              <a:rPr lang="en-US" dirty="0"/>
              <a:t>Encapsulated zones/layers of security (different people have access to different resources)</a:t>
            </a:r>
          </a:p>
          <a:p>
            <a:pPr lvl="1">
              <a:spcBef>
                <a:spcPts val="2000"/>
              </a:spcBef>
            </a:pPr>
            <a:r>
              <a:rPr lang="en-US" dirty="0"/>
              <a:t>Log everything! (employee data accesses/modifications) (maybe)</a:t>
            </a:r>
          </a:p>
          <a:p>
            <a:pPr>
              <a:spcBef>
                <a:spcPts val="2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625</TotalTime>
  <Words>6503</Words>
  <Application>Microsoft Office PowerPoint</Application>
  <PresentationFormat>Custom</PresentationFormat>
  <Paragraphs>523</Paragraphs>
  <Slides>46</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Avenir Next Regular</vt:lpstr>
      <vt:lpstr>Chiller</vt:lpstr>
      <vt:lpstr>Courier</vt:lpstr>
      <vt:lpstr>Georgia</vt:lpstr>
      <vt:lpstr>Helvetica</vt:lpstr>
      <vt:lpstr>Helvetica Light</vt:lpstr>
      <vt:lpstr>Helvetica Neue</vt:lpstr>
      <vt:lpstr>Helvetica Neue Medium</vt:lpstr>
      <vt:lpstr>21_BasicWhite</vt:lpstr>
      <vt:lpstr>CS 4530: Fundamentals of Software Engineering</vt:lpstr>
      <vt:lpstr>Learning Objectives for this Lesson</vt:lpstr>
      <vt:lpstr>Security: Basic Vocabulary 1 (“CIA”)</vt:lpstr>
      <vt:lpstr>Security: Basic Vocabulary 2</vt:lpstr>
      <vt:lpstr>Security isn't (always) free</vt:lpstr>
      <vt:lpstr>Security is about managing risk</vt:lpstr>
      <vt:lpstr>Threat Models help analyze these tradeoffs</vt:lpstr>
      <vt:lpstr>A Baseline Security Architecture (1)</vt:lpstr>
      <vt:lpstr>A Baseline Security Architecture (2)</vt:lpstr>
      <vt:lpstr>OWASP Top Security Risks</vt:lpstr>
      <vt:lpstr>Threats discussed in this lesson:</vt:lpstr>
      <vt:lpstr>Threat 1: Code that runs in an untrusted environment</vt:lpstr>
      <vt:lpstr>Threat 1: Code that runs in an untrusted environment</vt:lpstr>
      <vt:lpstr>Threat Category 1: Code that runs in an untrusted environment</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2: Data controlled by a user flowing into our trusted codebase</vt:lpstr>
      <vt:lpstr>Threat 3: Bad authentication </vt:lpstr>
      <vt:lpstr>Threat 3: Bad authentication </vt:lpstr>
      <vt:lpstr>Threat 3: Bad authentication </vt:lpstr>
      <vt:lpstr>Preventing the man-in-the-middle with SSL </vt:lpstr>
      <vt:lpstr>SSL: A perfect solution?</vt:lpstr>
      <vt:lpstr>Certificate Authorities issue SSL Certificates</vt:lpstr>
      <vt:lpstr>Certificate Authorities are Implicitly Trusted</vt:lpstr>
      <vt:lpstr>Should Certificate Authorities be Implicitly Trusted?</vt:lpstr>
      <vt:lpstr>You can do this for your website for free</vt:lpstr>
      <vt:lpstr>Threat 4: Untrusted Inputs</vt:lpstr>
      <vt:lpstr>Other ways to sanitize your inputs:</vt:lpstr>
      <vt:lpstr>Threat 5: Software Supply Chain</vt:lpstr>
      <vt:lpstr>Threat 5: The software supply chain has many points of weakness</vt:lpstr>
      <vt:lpstr>Common vulnerabilities in top 1% of npm packages</vt:lpstr>
      <vt:lpstr>A possible attack…</vt:lpstr>
      <vt:lpstr>Threat Mitigation: Software Supply Chain</vt:lpstr>
      <vt:lpstr>Building a security architecture</vt:lpstr>
      <vt:lpstr>Which threats to protect against, at what cost?</vt:lpstr>
      <vt:lpstr>Broken Authentication + Access Control</vt:lpstr>
      <vt:lpstr>Cryptographic Failures</vt:lpstr>
      <vt:lpstr>Do developers pay attention?  Do they have good reason not to?</vt:lpstr>
      <vt:lpstr>Code Injection</vt:lpstr>
      <vt:lpstr>Detecting Weaknesses in Apps with Static Analysis</vt:lpstr>
      <vt:lpstr>Weakly Protected Sensitive Data</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&amp; CS 5500 Software Engineering</dc:title>
  <dc:creator>Mitchell Wand</dc:creator>
  <cp:lastModifiedBy>Mitchell Wand</cp:lastModifiedBy>
  <cp:revision>21</cp:revision>
  <dcterms:modified xsi:type="dcterms:W3CDTF">2022-11-10T14:56:04Z</dcterms:modified>
</cp:coreProperties>
</file>